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theme/theme4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4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7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9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7" r:id="rId2"/>
    <p:sldMasterId id="2147483701" r:id="rId3"/>
    <p:sldMasterId id="2147483681" r:id="rId4"/>
    <p:sldMasterId id="2147483708" r:id="rId5"/>
    <p:sldMasterId id="2147483719" r:id="rId6"/>
  </p:sldMasterIdLst>
  <p:notesMasterIdLst>
    <p:notesMasterId r:id="rId18"/>
  </p:notesMasterIdLst>
  <p:handoutMasterIdLst>
    <p:handoutMasterId r:id="rId19"/>
  </p:handoutMasterIdLst>
  <p:sldIdLst>
    <p:sldId id="280" r:id="rId7"/>
    <p:sldId id="265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77" r:id="rId1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13E"/>
    <a:srgbClr val="D1AF84"/>
    <a:srgbClr val="3D454C"/>
    <a:srgbClr val="DEC5A6"/>
    <a:srgbClr val="E0AA26"/>
    <a:srgbClr val="898E97"/>
    <a:srgbClr val="A9ABB2"/>
    <a:srgbClr val="FBE3A5"/>
    <a:srgbClr val="F9D97C"/>
    <a:srgbClr val="1A20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Közepesen sötét stílus 2 – 2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Közepesen sötét stílus 2 – 4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Közepesen sötét stílus 2 – 5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Sötét stílus 1 – 1. jelölőszín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Sötét stílus 2 – 3./4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Világos stílus 1 – 1. jelölőszín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034E78-7F5D-4C2E-B375-FC64B27BC917}" styleName="Sötét stílu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Közepesen sötét stílu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Közepesen sötét stílus 1 – 1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Közepesen sötét stílus 1 – 2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24" autoAdjust="0"/>
    <p:restoredTop sz="95417" autoAdjust="0"/>
  </p:normalViewPr>
  <p:slideViewPr>
    <p:cSldViewPr snapToGrid="0" snapToObjects="1">
      <p:cViewPr varScale="1">
        <p:scale>
          <a:sx n="109" d="100"/>
          <a:sy n="109" d="100"/>
        </p:scale>
        <p:origin x="462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2574" y="102"/>
      </p:cViewPr>
      <p:guideLst>
        <p:guide orient="horz" pos="2880"/>
        <p:guide pos="2160"/>
      </p:guideLst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abis\Dropbox\Anyagok\AI%20in%20Education%20and%20AW\Felm&#233;r&#233;s\mesterseges_intelligencia_&#246;sszevont_v3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Nyelv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855C2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39351851851851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52-42A3-8BEB-5295088F09D9}"/>
                </c:ext>
              </c:extLst>
            </c:dLbl>
            <c:dLbl>
              <c:idx val="1"/>
              <c:layout>
                <c:manualLayout>
                  <c:x val="-5.5555555555555558E-3"/>
                  <c:y val="-0.254629629629629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52-42A3-8BEB-5295088F09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Nyelv!$A$3:$A$4</c:f>
              <c:strCache>
                <c:ptCount val="2"/>
                <c:pt idx="0">
                  <c:v>Magyar</c:v>
                </c:pt>
                <c:pt idx="1">
                  <c:v>Angol</c:v>
                </c:pt>
              </c:strCache>
            </c:strRef>
          </c:cat>
          <c:val>
            <c:numRef>
              <c:f>Nyelv!$B$3:$B$4</c:f>
              <c:numCache>
                <c:formatCode>0%</c:formatCode>
                <c:ptCount val="2"/>
                <c:pt idx="0">
                  <c:v>0.68553459119496851</c:v>
                </c:pt>
                <c:pt idx="1">
                  <c:v>0.31446540880503143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52-42A3-8BEB-5295088F09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6101263"/>
        <c:axId val="1786099599"/>
      </c:barChart>
      <c:catAx>
        <c:axId val="178610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099599"/>
        <c:crosses val="autoZero"/>
        <c:auto val="1"/>
        <c:lblAlgn val="ctr"/>
        <c:lblOffset val="100"/>
        <c:noMultiLvlLbl val="0"/>
      </c:catAx>
      <c:valAx>
        <c:axId val="178609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10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Nyelv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6101263"/>
        <c:axId val="1786099599"/>
      </c:barChart>
      <c:catAx>
        <c:axId val="178610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099599"/>
        <c:crosses val="autoZero"/>
        <c:auto val="1"/>
        <c:lblAlgn val="ctr"/>
        <c:lblOffset val="100"/>
        <c:noMultiLvlLbl val="0"/>
      </c:catAx>
      <c:valAx>
        <c:axId val="178609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10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Egyetemi tanulmányaidhoz kapcsolódóan mely funkciókat használtad / használnád?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63707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243769741128672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56B-48EB-8E92-4692346ECB7A}"/>
                </c:ext>
              </c:extLst>
            </c:dLbl>
            <c:dLbl>
              <c:idx val="1"/>
              <c:layout>
                <c:manualLayout>
                  <c:x val="1.487692391132838E-3"/>
                  <c:y val="-0.243670901950234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6B-48EB-8E92-4692346ECB7A}"/>
                </c:ext>
              </c:extLst>
            </c:dLbl>
            <c:dLbl>
              <c:idx val="2"/>
              <c:layout>
                <c:manualLayout>
                  <c:x val="-2.5515829584786679E-17"/>
                  <c:y val="-0.209321287058083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56B-48EB-8E92-4692346ECB7A}"/>
                </c:ext>
              </c:extLst>
            </c:dLbl>
            <c:dLbl>
              <c:idx val="3"/>
              <c:layout>
                <c:manualLayout>
                  <c:x val="-5.1031659169573358E-17"/>
                  <c:y val="-0.176614835955257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56B-48EB-8E92-4692346ECB7A}"/>
                </c:ext>
              </c:extLst>
            </c:dLbl>
            <c:dLbl>
              <c:idx val="4"/>
              <c:layout>
                <c:manualLayout>
                  <c:x val="-1.3917886006815452E-3"/>
                  <c:y val="-0.1504496750729971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56B-48EB-8E92-4692346ECB7A}"/>
                </c:ext>
              </c:extLst>
            </c:dLbl>
            <c:dLbl>
              <c:idx val="5"/>
              <c:layout>
                <c:manualLayout>
                  <c:x val="0"/>
                  <c:y val="-0.119923654043693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6B-48EB-8E92-4692346ECB7A}"/>
                </c:ext>
              </c:extLst>
            </c:dLbl>
            <c:dLbl>
              <c:idx val="6"/>
              <c:layout>
                <c:manualLayout>
                  <c:x val="-4.1753658020444824E-3"/>
                  <c:y val="-0.115562793896650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56B-48EB-8E92-4692346ECB7A}"/>
                </c:ext>
              </c:extLst>
            </c:dLbl>
            <c:dLbl>
              <c:idx val="7"/>
              <c:layout>
                <c:manualLayout>
                  <c:x val="-1.3917886006815962E-3"/>
                  <c:y val="-0.113382363823128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56B-48EB-8E92-4692346ECB7A}"/>
                </c:ext>
              </c:extLst>
            </c:dLbl>
            <c:dLbl>
              <c:idx val="8"/>
              <c:layout>
                <c:manualLayout>
                  <c:x val="-1.3917886006814943E-3"/>
                  <c:y val="-0.111201933749606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56B-48EB-8E92-4692346ECB7A}"/>
                </c:ext>
              </c:extLst>
            </c:dLbl>
            <c:dLbl>
              <c:idx val="9"/>
              <c:layout>
                <c:manualLayout>
                  <c:x val="-4.1753785503575004E-3"/>
                  <c:y val="-0.108663272568913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56B-48EB-8E92-4692346ECB7A}"/>
                </c:ext>
              </c:extLst>
            </c:dLbl>
            <c:dLbl>
              <c:idx val="10"/>
              <c:layout>
                <c:manualLayout>
                  <c:x val="-1.0081165919755277E-3"/>
                  <c:y val="-0.108305259228969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56B-48EB-8E92-4692346ECB7A}"/>
                </c:ext>
              </c:extLst>
            </c:dLbl>
            <c:dLbl>
              <c:idx val="11"/>
              <c:layout>
                <c:manualLayout>
                  <c:x val="-2.7836247472826478E-3"/>
                  <c:y val="-7.9780495277178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56B-48EB-8E92-4692346ECB7A}"/>
                </c:ext>
              </c:extLst>
            </c:dLbl>
            <c:dLbl>
              <c:idx val="12"/>
              <c:layout>
                <c:manualLayout>
                  <c:x val="3.2630834053067981E-3"/>
                  <c:y val="-8.2140001980499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56B-48EB-8E92-4692346ECB7A}"/>
                </c:ext>
              </c:extLst>
            </c:dLbl>
            <c:dLbl>
              <c:idx val="13"/>
              <c:layout>
                <c:manualLayout>
                  <c:x val="-1.0206331833914672E-16"/>
                  <c:y val="-7.6315052573259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C56B-48EB-8E92-4692346ECB7A}"/>
                </c:ext>
              </c:extLst>
            </c:dLbl>
            <c:dLbl>
              <c:idx val="14"/>
              <c:layout>
                <c:manualLayout>
                  <c:x val="-1.3917886006816983E-3"/>
                  <c:y val="-4.57890315439556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C56B-48EB-8E92-4692346ECB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'Funkciók használata'!$A$3:$A$17</c:f>
              <c:strCache>
                <c:ptCount val="15"/>
                <c:pt idx="0">
                  <c:v>Nyelvtani hibák kiszűrése</c:v>
                </c:pt>
                <c:pt idx="1">
                  <c:v>Szöveg fordítása</c:v>
                </c:pt>
                <c:pt idx="2">
                  <c:v>Új témához kezdőismeretek gyors beszerzése</c:v>
                </c:pt>
                <c:pt idx="3">
                  <c:v>Esszé vázának elkészítése</c:v>
                </c:pt>
                <c:pt idx="4">
                  <c:v>Összefoglaló írások elkészítése </c:v>
                </c:pt>
                <c:pt idx="5">
                  <c:v>Képanyag, illusztráció előállítása</c:v>
                </c:pt>
                <c:pt idx="6">
                  <c:v>Absztrakt írása</c:v>
                </c:pt>
                <c:pt idx="7">
                  <c:v>Formális e-mail szövegek megalkotása</c:v>
                </c:pt>
                <c:pt idx="8">
                  <c:v>Tartalomgenerálás közösségi médiafelületekre (Facebook, Twitter, LinkedIn, Blogok,stb)</c:v>
                </c:pt>
                <c:pt idx="9">
                  <c:v>HTML, Java, vagy más számítógépes kód írása</c:v>
                </c:pt>
                <c:pt idx="10">
                  <c:v>Interjúkérdések kidolgozása</c:v>
                </c:pt>
                <c:pt idx="11">
                  <c:v>Egyiket sem</c:v>
                </c:pt>
                <c:pt idx="12">
                  <c:v>Szemináriumi vitához vázlat írása</c:v>
                </c:pt>
                <c:pt idx="13">
                  <c:v>Esszé egészének elkészítése</c:v>
                </c:pt>
                <c:pt idx="14">
                  <c:v>Recenzió írása</c:v>
                </c:pt>
              </c:strCache>
            </c:strRef>
          </c:cat>
          <c:val>
            <c:numRef>
              <c:f>'Funkciók használata'!$B$3:$B$17</c:f>
              <c:numCache>
                <c:formatCode>0%</c:formatCode>
                <c:ptCount val="15"/>
                <c:pt idx="0">
                  <c:v>0.58176100628930816</c:v>
                </c:pt>
                <c:pt idx="1">
                  <c:v>0.57861635220125784</c:v>
                </c:pt>
                <c:pt idx="2">
                  <c:v>0.44025157232704404</c:v>
                </c:pt>
                <c:pt idx="3">
                  <c:v>0.36163522012578614</c:v>
                </c:pt>
                <c:pt idx="4">
                  <c:v>0.28301886792452829</c:v>
                </c:pt>
                <c:pt idx="5">
                  <c:v>0.20125786163522014</c:v>
                </c:pt>
                <c:pt idx="6">
                  <c:v>0.16981132075471697</c:v>
                </c:pt>
                <c:pt idx="7">
                  <c:v>0.16981132075471697</c:v>
                </c:pt>
                <c:pt idx="8">
                  <c:v>0.15094339622641509</c:v>
                </c:pt>
                <c:pt idx="9">
                  <c:v>0.15094339622641509</c:v>
                </c:pt>
                <c:pt idx="10">
                  <c:v>0.13836477987421383</c:v>
                </c:pt>
                <c:pt idx="11">
                  <c:v>0.11006289308176101</c:v>
                </c:pt>
                <c:pt idx="12">
                  <c:v>0.1069182389937107</c:v>
                </c:pt>
                <c:pt idx="13">
                  <c:v>6.9182389937106917E-2</c:v>
                </c:pt>
                <c:pt idx="14">
                  <c:v>3.7735849056603772E-2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C56B-48EB-8E92-4692346ECB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36870720"/>
        <c:axId val="536872800"/>
      </c:barChart>
      <c:catAx>
        <c:axId val="53687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36872800"/>
        <c:crosses val="autoZero"/>
        <c:auto val="1"/>
        <c:lblAlgn val="ctr"/>
        <c:lblOffset val="100"/>
        <c:noMultiLvlLbl val="0"/>
      </c:catAx>
      <c:valAx>
        <c:axId val="53687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3687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Nyelv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6101263"/>
        <c:axId val="1786099599"/>
      </c:barChart>
      <c:catAx>
        <c:axId val="178610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099599"/>
        <c:crosses val="autoZero"/>
        <c:auto val="1"/>
        <c:lblAlgn val="ctr"/>
        <c:lblOffset val="100"/>
        <c:noMultiLvlLbl val="0"/>
      </c:catAx>
      <c:valAx>
        <c:axId val="178609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10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Kaptál-e már bármely MI szolgáltatótól, vagy máshonnan tájékoztatást az MI rendszerek etikus alkalmazásáról?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B9854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8264840182648401E-3"/>
                  <c:y val="-0.398467529119987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034-4ACB-AD12-7FFD409EB382}"/>
                </c:ext>
              </c:extLst>
            </c:dLbl>
            <c:dLbl>
              <c:idx val="1"/>
              <c:layout>
                <c:manualLayout>
                  <c:x val="-1.8264840182648401E-3"/>
                  <c:y val="-0.183908090363071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034-4ACB-AD12-7FFD409EB382}"/>
                </c:ext>
              </c:extLst>
            </c:dLbl>
            <c:dLbl>
              <c:idx val="2"/>
              <c:layout>
                <c:manualLayout>
                  <c:x val="1.8264840182648067E-3"/>
                  <c:y val="-0.171647551005533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034-4ACB-AD12-7FFD409EB3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'Etika tájékoztató'!$A$3:$A$5</c:f>
              <c:strCache>
                <c:ptCount val="3"/>
                <c:pt idx="0">
                  <c:v>Nem</c:v>
                </c:pt>
                <c:pt idx="1">
                  <c:v>Nem tudom</c:v>
                </c:pt>
                <c:pt idx="2">
                  <c:v>Igen</c:v>
                </c:pt>
              </c:strCache>
            </c:strRef>
          </c:cat>
          <c:val>
            <c:numRef>
              <c:f>'Etika tájékoztató'!$B$3:$B$5</c:f>
              <c:numCache>
                <c:formatCode>0%</c:formatCode>
                <c:ptCount val="3"/>
                <c:pt idx="0">
                  <c:v>0.6132075471698113</c:v>
                </c:pt>
                <c:pt idx="1">
                  <c:v>0.2389937106918239</c:v>
                </c:pt>
                <c:pt idx="2">
                  <c:v>0.14779874213836477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034-4ACB-AD12-7FFD409EB3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51770448"/>
        <c:axId val="251776272"/>
      </c:barChart>
      <c:catAx>
        <c:axId val="25177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1776272"/>
        <c:crosses val="autoZero"/>
        <c:auto val="1"/>
        <c:lblAlgn val="ctr"/>
        <c:lblOffset val="100"/>
        <c:noMultiLvlLbl val="0"/>
      </c:catAx>
      <c:valAx>
        <c:axId val="25177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51770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Nyelv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6101263"/>
        <c:axId val="1786099599"/>
      </c:barChart>
      <c:catAx>
        <c:axId val="178610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099599"/>
        <c:crosses val="autoZero"/>
        <c:auto val="1"/>
        <c:lblAlgn val="ctr"/>
        <c:lblOffset val="100"/>
        <c:noMultiLvlLbl val="0"/>
      </c:catAx>
      <c:valAx>
        <c:axId val="178609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10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Milyen lehetséges etikai vétségekről hallottál az MI platformok használatával összefüggésben? (n=220)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313C7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9875311720698409E-3"/>
                  <c:y val="-0.374319870186426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EC-4978-BB8C-F538CC441A76}"/>
                </c:ext>
              </c:extLst>
            </c:dLbl>
            <c:dLbl>
              <c:idx val="1"/>
              <c:layout>
                <c:manualLayout>
                  <c:x val="-3.3250207813798837E-3"/>
                  <c:y val="-0.162495447522789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6EC-4978-BB8C-F538CC441A76}"/>
                </c:ext>
              </c:extLst>
            </c:dLbl>
            <c:dLbl>
              <c:idx val="2"/>
              <c:layout>
                <c:manualLayout>
                  <c:x val="-1.6625103906899418E-3"/>
                  <c:y val="-0.124773290062142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6EC-4978-BB8C-F538CC441A76}"/>
                </c:ext>
              </c:extLst>
            </c:dLbl>
            <c:dLbl>
              <c:idx val="3"/>
              <c:layout>
                <c:manualLayout>
                  <c:x val="1.2191602026632612E-16"/>
                  <c:y val="-0.11606817680199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6EC-4978-BB8C-F538CC441A76}"/>
                </c:ext>
              </c:extLst>
            </c:dLbl>
            <c:dLbl>
              <c:idx val="4"/>
              <c:layout>
                <c:manualLayout>
                  <c:x val="-1.6625103906899418E-3"/>
                  <c:y val="-0.101559654701743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6EC-4978-BB8C-F538CC441A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'Etikai vétségek'!$A$3:$A$7</c:f>
              <c:strCache>
                <c:ptCount val="5"/>
                <c:pt idx="0">
                  <c:v>Integritási problémák</c:v>
                </c:pt>
                <c:pt idx="1">
                  <c:v>Plagizálás</c:v>
                </c:pt>
                <c:pt idx="2">
                  <c:v>Adatvédelmi aggályok </c:v>
                </c:pt>
                <c:pt idx="3">
                  <c:v>Copyright visszélések</c:v>
                </c:pt>
                <c:pt idx="4">
                  <c:v>Emberi- és szabadságjogi dimenzió </c:v>
                </c:pt>
              </c:strCache>
            </c:strRef>
          </c:cat>
          <c:val>
            <c:numRef>
              <c:f>'Etikai vétségek'!$B$3:$B$7</c:f>
              <c:numCache>
                <c:formatCode>0%</c:formatCode>
                <c:ptCount val="5"/>
                <c:pt idx="0">
                  <c:v>0.57272727272727275</c:v>
                </c:pt>
                <c:pt idx="1">
                  <c:v>0.19090909090909092</c:v>
                </c:pt>
                <c:pt idx="2">
                  <c:v>0.10909090909090909</c:v>
                </c:pt>
                <c:pt idx="3">
                  <c:v>7.2727272727272724E-2</c:v>
                </c:pt>
                <c:pt idx="4">
                  <c:v>5.909090909090909E-2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6EC-4978-BB8C-F538CC441A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1233279"/>
        <c:axId val="491231199"/>
      </c:barChart>
      <c:catAx>
        <c:axId val="4912332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91231199"/>
        <c:crosses val="autoZero"/>
        <c:auto val="1"/>
        <c:lblAlgn val="ctr"/>
        <c:lblOffset val="100"/>
        <c:noMultiLvlLbl val="0"/>
      </c:catAx>
      <c:valAx>
        <c:axId val="4912311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4912332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Nyelv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6101263"/>
        <c:axId val="1786099599"/>
      </c:barChart>
      <c:catAx>
        <c:axId val="178610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099599"/>
        <c:crosses val="autoZero"/>
        <c:auto val="1"/>
        <c:lblAlgn val="ctr"/>
        <c:lblOffset val="100"/>
        <c:noMultiLvlLbl val="0"/>
      </c:catAx>
      <c:valAx>
        <c:axId val="178609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10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 Az Egyetem hogyan tudná leginkább segíteni a hallgatókat az MI platformok megfelelő használatában? (n=177)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49535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386011455697914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356-42F4-8589-DB84FE91924B}"/>
                </c:ext>
              </c:extLst>
            </c:dLbl>
            <c:dLbl>
              <c:idx val="1"/>
              <c:layout>
                <c:manualLayout>
                  <c:x val="-6.1068702290077081E-3"/>
                  <c:y val="-0.378928676694283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356-42F4-8589-DB84FE91924B}"/>
                </c:ext>
              </c:extLst>
            </c:dLbl>
            <c:dLbl>
              <c:idx val="2"/>
              <c:layout>
                <c:manualLayout>
                  <c:x val="-6.1068702290077827E-3"/>
                  <c:y val="-0.318725055163415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356-42F4-8589-DB84FE91924B}"/>
                </c:ext>
              </c:extLst>
            </c:dLbl>
            <c:dLbl>
              <c:idx val="3"/>
              <c:layout>
                <c:manualLayout>
                  <c:x val="0"/>
                  <c:y val="-0.113324464058103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356-42F4-8589-DB84FE9192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'Hogyan segíthet az Egyetem'!$A$3:$A$6</c:f>
              <c:strCache>
                <c:ptCount val="4"/>
                <c:pt idx="0">
                  <c:v>Tájékoztatás</c:v>
                </c:pt>
                <c:pt idx="1">
                  <c:v>Előfizetés</c:v>
                </c:pt>
                <c:pt idx="2">
                  <c:v>Kurzus</c:v>
                </c:pt>
                <c:pt idx="3">
                  <c:v>Szabályozás</c:v>
                </c:pt>
              </c:strCache>
            </c:strRef>
          </c:cat>
          <c:val>
            <c:numRef>
              <c:f>'Hogyan segíthet az Egyetem'!$B$3:$B$6</c:f>
              <c:numCache>
                <c:formatCode>0%</c:formatCode>
                <c:ptCount val="4"/>
                <c:pt idx="0">
                  <c:v>0.51977401129943501</c:v>
                </c:pt>
                <c:pt idx="1">
                  <c:v>0.51412429378531077</c:v>
                </c:pt>
                <c:pt idx="2">
                  <c:v>0.39548022598870058</c:v>
                </c:pt>
                <c:pt idx="3">
                  <c:v>7.3446327683615822E-2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56-42F4-8589-DB84FE9192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017551"/>
        <c:axId val="56012975"/>
      </c:barChart>
      <c:catAx>
        <c:axId val="56017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6012975"/>
        <c:crosses val="autoZero"/>
        <c:auto val="1"/>
        <c:lblAlgn val="ctr"/>
        <c:lblOffset val="100"/>
        <c:noMultiLvlLbl val="0"/>
      </c:catAx>
      <c:valAx>
        <c:axId val="560129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6017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Hallgatói státusz (n=318</a:t>
            </a:r>
            <a:r>
              <a:rPr lang="hu-HU" baseline="0"/>
              <a:t> fő)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Státusz!$B$2</c:f>
              <c:strCache>
                <c:ptCount val="1"/>
                <c:pt idx="0">
                  <c:v>Százalék</c:v>
                </c:pt>
              </c:strCache>
            </c:strRef>
          </c:tx>
          <c:spPr>
            <a:solidFill>
              <a:srgbClr val="1B213E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2929301465302926E-3"/>
                  <c:y val="-0.390207024788733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A2-41F5-9585-ADCA8108B527}"/>
                </c:ext>
              </c:extLst>
            </c:dLbl>
            <c:dLbl>
              <c:idx val="1"/>
              <c:layout>
                <c:manualLayout>
                  <c:x val="-5.0505060547419839E-4"/>
                  <c:y val="-0.24537025403924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A2-41F5-9585-ADCA8108B527}"/>
                </c:ext>
              </c:extLst>
            </c:dLbl>
            <c:dLbl>
              <c:idx val="2"/>
              <c:layout>
                <c:manualLayout>
                  <c:x val="7.5757590821122804E-4"/>
                  <c:y val="-0.193909377446864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A2-41F5-9585-ADCA8108B527}"/>
                </c:ext>
              </c:extLst>
            </c:dLbl>
            <c:dLbl>
              <c:idx val="3"/>
              <c:layout>
                <c:manualLayout>
                  <c:x val="7.5757590821122804E-4"/>
                  <c:y val="-7.6175671995145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A2-41F5-9585-ADCA8108B5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Státusz!$A$3:$A$6</c:f>
              <c:strCache>
                <c:ptCount val="4"/>
                <c:pt idx="0">
                  <c:v>Alapszakos hallgató</c:v>
                </c:pt>
                <c:pt idx="1">
                  <c:v>Mesterszakos hallgató</c:v>
                </c:pt>
                <c:pt idx="2">
                  <c:v>PhD hallgató</c:v>
                </c:pt>
                <c:pt idx="3">
                  <c:v>Egyéb</c:v>
                </c:pt>
              </c:strCache>
            </c:strRef>
          </c:cat>
          <c:val>
            <c:numRef>
              <c:f>Státusz!$B$3:$B$6</c:f>
              <c:numCache>
                <c:formatCode>0%</c:formatCode>
                <c:ptCount val="4"/>
                <c:pt idx="0">
                  <c:v>0.49685534591194969</c:v>
                </c:pt>
                <c:pt idx="1">
                  <c:v>0.2610062893081761</c:v>
                </c:pt>
                <c:pt idx="2">
                  <c:v>0.19811320754716982</c:v>
                </c:pt>
                <c:pt idx="3">
                  <c:v>4.40251572327044E-2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A2-41F5-9585-ADCA8108B5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36587071"/>
        <c:axId val="1936575007"/>
      </c:barChart>
      <c:catAx>
        <c:axId val="193658707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36575007"/>
        <c:crosses val="autoZero"/>
        <c:auto val="1"/>
        <c:lblAlgn val="ctr"/>
        <c:lblOffset val="100"/>
        <c:noMultiLvlLbl val="0"/>
      </c:catAx>
      <c:valAx>
        <c:axId val="19365750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365870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Nyelv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6101263"/>
        <c:axId val="1786099599"/>
      </c:barChart>
      <c:catAx>
        <c:axId val="178610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099599"/>
        <c:crosses val="autoZero"/>
        <c:auto val="1"/>
        <c:lblAlgn val="ctr"/>
        <c:lblOffset val="100"/>
        <c:noMultiLvlLbl val="0"/>
      </c:catAx>
      <c:valAx>
        <c:axId val="178609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10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Hallottál-e már az MI (AI) platformokról, applikációkról? (n=318)</a:t>
            </a:r>
          </a:p>
        </c:rich>
      </c:tx>
      <c:layout>
        <c:manualLayout>
          <c:xMode val="edge"/>
          <c:yMode val="edge"/>
          <c:x val="0.19389076306686234"/>
          <c:y val="2.44274770006648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5C687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7188092955372132E-3"/>
                  <c:y val="-0.403833697071163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121-4401-9A2B-6B028C6B2A9F}"/>
                </c:ext>
              </c:extLst>
            </c:dLbl>
            <c:dLbl>
              <c:idx val="1"/>
              <c:layout>
                <c:manualLayout>
                  <c:x val="3.4376185910744263E-3"/>
                  <c:y val="-0.254071632305465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21-4401-9A2B-6B028C6B2A9F}"/>
                </c:ext>
              </c:extLst>
            </c:dLbl>
            <c:dLbl>
              <c:idx val="2"/>
              <c:layout>
                <c:manualLayout>
                  <c:x val="2.1857919735309198E-3"/>
                  <c:y val="-0.183206077504986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21-4401-9A2B-6B028C6B2A9F}"/>
                </c:ext>
              </c:extLst>
            </c:dLbl>
            <c:dLbl>
              <c:idx val="3"/>
              <c:layout>
                <c:manualLayout>
                  <c:x val="4.6692063540184139E-4"/>
                  <c:y val="-7.1851111425960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21-4401-9A2B-6B028C6B2A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'Hallott-e az MI-ről'!$A$3:$A$6</c:f>
              <c:strCache>
                <c:ptCount val="4"/>
                <c:pt idx="0">
                  <c:v>Igen, néhányat ismerek</c:v>
                </c:pt>
                <c:pt idx="1">
                  <c:v>Igen, többet is ismerek</c:v>
                </c:pt>
                <c:pt idx="2">
                  <c:v>Hallottam már róluk, de nem ismerem őket</c:v>
                </c:pt>
                <c:pt idx="3">
                  <c:v>Nem hallottam róluk</c:v>
                </c:pt>
              </c:strCache>
            </c:strRef>
          </c:cat>
          <c:val>
            <c:numRef>
              <c:f>'Hallott-e az MI-ről'!$B$3:$B$6</c:f>
              <c:numCache>
                <c:formatCode>0%</c:formatCode>
                <c:ptCount val="4"/>
                <c:pt idx="0">
                  <c:v>0.5</c:v>
                </c:pt>
                <c:pt idx="1">
                  <c:v>0.29559748427672955</c:v>
                </c:pt>
                <c:pt idx="2">
                  <c:v>0.1918238993710692</c:v>
                </c:pt>
                <c:pt idx="3">
                  <c:v>1.2578616352201259E-2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121-4401-9A2B-6B028C6B2A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8162159"/>
        <c:axId val="1788162575"/>
      </c:barChart>
      <c:catAx>
        <c:axId val="1788162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8162575"/>
        <c:crosses val="autoZero"/>
        <c:auto val="1"/>
        <c:lblAlgn val="ctr"/>
        <c:lblOffset val="100"/>
        <c:noMultiLvlLbl val="0"/>
      </c:catAx>
      <c:valAx>
        <c:axId val="1788162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81621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Nyelv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6101263"/>
        <c:axId val="1786099599"/>
      </c:barChart>
      <c:catAx>
        <c:axId val="178610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099599"/>
        <c:crosses val="autoZero"/>
        <c:auto val="1"/>
        <c:lblAlgn val="ctr"/>
        <c:lblOffset val="100"/>
        <c:noMultiLvlLbl val="0"/>
      </c:catAx>
      <c:valAx>
        <c:axId val="178609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10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Melyiket ismered az alábbiak közül? Több válasz is megjelölhető!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E0AA2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429006703229738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65C-42B9-AB03-E1BC9817138C}"/>
                </c:ext>
              </c:extLst>
            </c:dLbl>
            <c:dLbl>
              <c:idx val="1"/>
              <c:layout>
                <c:manualLayout>
                  <c:x val="0"/>
                  <c:y val="-0.375380865326020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65C-42B9-AB03-E1BC9817138C}"/>
                </c:ext>
              </c:extLst>
            </c:dLbl>
            <c:dLbl>
              <c:idx val="2"/>
              <c:layout>
                <c:manualLayout>
                  <c:x val="-1.3932429253976557E-3"/>
                  <c:y val="-0.253503960999390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65C-42B9-AB03-E1BC9817138C}"/>
                </c:ext>
              </c:extLst>
            </c:dLbl>
            <c:dLbl>
              <c:idx val="3"/>
              <c:layout>
                <c:manualLayout>
                  <c:x val="0"/>
                  <c:y val="-0.136502132845825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65C-42B9-AB03-E1BC9817138C}"/>
                </c:ext>
              </c:extLst>
            </c:dLbl>
            <c:dLbl>
              <c:idx val="4"/>
              <c:layout>
                <c:manualLayout>
                  <c:x val="2.7864858507953626E-3"/>
                  <c:y val="-0.136502064376677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65C-42B9-AB03-E1BC9817138C}"/>
                </c:ext>
              </c:extLst>
            </c:dLbl>
            <c:dLbl>
              <c:idx val="5"/>
              <c:layout>
                <c:manualLayout>
                  <c:x val="0"/>
                  <c:y val="-0.136502132845825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65C-42B9-AB03-E1BC9817138C}"/>
                </c:ext>
              </c:extLst>
            </c:dLbl>
            <c:dLbl>
              <c:idx val="6"/>
              <c:layout>
                <c:manualLayout>
                  <c:x val="-1.0216996758631069E-16"/>
                  <c:y val="-9.018890920170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65C-42B9-AB03-E1BC9817138C}"/>
                </c:ext>
              </c:extLst>
            </c:dLbl>
            <c:dLbl>
              <c:idx val="7"/>
              <c:layout>
                <c:manualLayout>
                  <c:x val="0"/>
                  <c:y val="-9.0188909201706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65C-42B9-AB03-E1BC9817138C}"/>
                </c:ext>
              </c:extLst>
            </c:dLbl>
            <c:dLbl>
              <c:idx val="8"/>
              <c:layout>
                <c:manualLayout>
                  <c:x val="-1.3932429253977578E-3"/>
                  <c:y val="-8.2876294942108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65C-42B9-AB03-E1BC9817138C}"/>
                </c:ext>
              </c:extLst>
            </c:dLbl>
            <c:dLbl>
              <c:idx val="9"/>
              <c:layout>
                <c:manualLayout>
                  <c:x val="-1.3932429253976557E-3"/>
                  <c:y val="-7.0503568458117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65C-42B9-AB03-E1BC9817138C}"/>
                </c:ext>
              </c:extLst>
            </c:dLbl>
            <c:dLbl>
              <c:idx val="10"/>
              <c:layout>
                <c:manualLayout>
                  <c:x val="-2.0433993517262137E-16"/>
                  <c:y val="-5.1188373749296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65C-42B9-AB03-E1BC981713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'Melyiket ismered '!$A$3:$A$13</c:f>
              <c:strCache>
                <c:ptCount val="11"/>
                <c:pt idx="0">
                  <c:v>ChatGPT </c:v>
                </c:pt>
                <c:pt idx="1">
                  <c:v>Grammarly </c:v>
                </c:pt>
                <c:pt idx="2">
                  <c:v>DeepL </c:v>
                </c:pt>
                <c:pt idx="3">
                  <c:v>Dall-E </c:v>
                </c:pt>
                <c:pt idx="4">
                  <c:v>QuillBot </c:v>
                </c:pt>
                <c:pt idx="5">
                  <c:v>Facetune </c:v>
                </c:pt>
                <c:pt idx="6">
                  <c:v>ResearchGPT </c:v>
                </c:pt>
                <c:pt idx="7">
                  <c:v>NVIDIA Broadcast</c:v>
                </c:pt>
                <c:pt idx="8">
                  <c:v>Lensa </c:v>
                </c:pt>
                <c:pt idx="9">
                  <c:v>Egyéb</c:v>
                </c:pt>
                <c:pt idx="10">
                  <c:v>WordTune Editor</c:v>
                </c:pt>
              </c:strCache>
            </c:strRef>
          </c:cat>
          <c:val>
            <c:numRef>
              <c:f>'Melyiket ismered '!$B$3:$B$13</c:f>
              <c:numCache>
                <c:formatCode>0%</c:formatCode>
                <c:ptCount val="11"/>
                <c:pt idx="0">
                  <c:v>0.9088050314465409</c:v>
                </c:pt>
                <c:pt idx="1">
                  <c:v>0.76729559748427678</c:v>
                </c:pt>
                <c:pt idx="2">
                  <c:v>0.47169811320754718</c:v>
                </c:pt>
                <c:pt idx="3">
                  <c:v>0.22327044025157233</c:v>
                </c:pt>
                <c:pt idx="4">
                  <c:v>0.21698113207547171</c:v>
                </c:pt>
                <c:pt idx="5">
                  <c:v>0.21698113207547171</c:v>
                </c:pt>
                <c:pt idx="6">
                  <c:v>0.12264150943396226</c:v>
                </c:pt>
                <c:pt idx="7">
                  <c:v>0.1069182389937107</c:v>
                </c:pt>
                <c:pt idx="8">
                  <c:v>7.5471698113207544E-2</c:v>
                </c:pt>
                <c:pt idx="9">
                  <c:v>3.1446540880503145E-2</c:v>
                </c:pt>
                <c:pt idx="10">
                  <c:v>2.5157232704402517E-2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5C-42B9-AB03-E1BC981713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3106847"/>
        <c:axId val="243106015"/>
      </c:barChart>
      <c:catAx>
        <c:axId val="243106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3106015"/>
        <c:crosses val="autoZero"/>
        <c:auto val="1"/>
        <c:lblAlgn val="ctr"/>
        <c:lblOffset val="100"/>
        <c:noMultiLvlLbl val="0"/>
      </c:catAx>
      <c:valAx>
        <c:axId val="2431060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24310684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Nyelv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6101263"/>
        <c:axId val="1786099599"/>
      </c:barChart>
      <c:catAx>
        <c:axId val="178610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099599"/>
        <c:crosses val="autoZero"/>
        <c:auto val="1"/>
        <c:lblAlgn val="ctr"/>
        <c:lblOffset val="100"/>
        <c:noMultiLvlLbl val="0"/>
      </c:catAx>
      <c:valAx>
        <c:axId val="178609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10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Nyelv (n=318)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86101263"/>
        <c:axId val="1786099599"/>
      </c:barChart>
      <c:catAx>
        <c:axId val="17861012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099599"/>
        <c:crosses val="autoZero"/>
        <c:auto val="1"/>
        <c:lblAlgn val="ctr"/>
        <c:lblOffset val="100"/>
        <c:noMultiLvlLbl val="0"/>
      </c:catAx>
      <c:valAx>
        <c:axId val="178609959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78610126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hu-HU"/>
              <a:t>Melyiket használod az alábbiak közül? Több válasz is megjelölhető!</a:t>
            </a:r>
            <a:r>
              <a:rPr lang="hu-HU" sz="1400" b="0" i="0" u="none" strike="noStrike" baseline="0">
                <a:effectLst/>
              </a:rPr>
              <a:t> (n=318)</a:t>
            </a:r>
            <a:endParaRPr lang="hu-HU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spPr>
            <a:solidFill>
              <a:srgbClr val="10122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631105900742479E-3"/>
                  <c:y val="-0.375077034136910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9C-4623-A0DD-F469C983B062}"/>
                </c:ext>
              </c:extLst>
            </c:dLbl>
            <c:dLbl>
              <c:idx val="1"/>
              <c:layout>
                <c:manualLayout>
                  <c:x val="-2.8656696440091896E-17"/>
                  <c:y val="-0.311897598298708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9C-4623-A0DD-F469C983B062}"/>
                </c:ext>
              </c:extLst>
            </c:dLbl>
            <c:dLbl>
              <c:idx val="2"/>
              <c:layout>
                <c:manualLayout>
                  <c:x val="1.5631105900742765E-3"/>
                  <c:y val="-0.280820636392784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9C-4623-A0DD-F469C983B062}"/>
                </c:ext>
              </c:extLst>
            </c:dLbl>
            <c:dLbl>
              <c:idx val="3"/>
              <c:layout>
                <c:manualLayout>
                  <c:x val="0"/>
                  <c:y val="-0.18902576147522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9C-4623-A0DD-F469C983B062}"/>
                </c:ext>
              </c:extLst>
            </c:dLbl>
            <c:dLbl>
              <c:idx val="4"/>
              <c:layout>
                <c:manualLayout>
                  <c:x val="-3.1262211801484957E-3"/>
                  <c:y val="-0.127794882476615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19C-4623-A0DD-F469C983B062}"/>
                </c:ext>
              </c:extLst>
            </c:dLbl>
            <c:dLbl>
              <c:idx val="5"/>
              <c:layout>
                <c:manualLayout>
                  <c:x val="-3.1262211801484957E-3"/>
                  <c:y val="-0.120102492409972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19C-4623-A0DD-F469C983B062}"/>
                </c:ext>
              </c:extLst>
            </c:dLbl>
            <c:dLbl>
              <c:idx val="6"/>
              <c:layout>
                <c:manualLayout>
                  <c:x val="-1.1462678576036758E-16"/>
                  <c:y val="-8.7076973664456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19C-4623-A0DD-F469C983B062}"/>
                </c:ext>
              </c:extLst>
            </c:dLbl>
            <c:dLbl>
              <c:idx val="7"/>
              <c:layout>
                <c:manualLayout>
                  <c:x val="-3.1262211801484957E-3"/>
                  <c:y val="-6.9230783208314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19C-4623-A0DD-F469C983B062}"/>
                </c:ext>
              </c:extLst>
            </c:dLbl>
            <c:dLbl>
              <c:idx val="8"/>
              <c:layout>
                <c:manualLayout>
                  <c:x val="-1.1462678576036758E-16"/>
                  <c:y val="-6.9230783208314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19C-4623-A0DD-F469C983B062}"/>
                </c:ext>
              </c:extLst>
            </c:dLbl>
            <c:dLbl>
              <c:idx val="9"/>
              <c:layout>
                <c:manualLayout>
                  <c:x val="-1.5631105900743624E-3"/>
                  <c:y val="-6.4102577044736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19C-4623-A0DD-F469C983B062}"/>
                </c:ext>
              </c:extLst>
            </c:dLbl>
            <c:dLbl>
              <c:idx val="10"/>
              <c:layout>
                <c:manualLayout>
                  <c:x val="-4.6893317702228583E-3"/>
                  <c:y val="-6.153847396294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19C-4623-A0DD-F469C983B0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'Melyiket használod '!$A$3:$A$13</c:f>
              <c:strCache>
                <c:ptCount val="11"/>
                <c:pt idx="0">
                  <c:v>ChatGPT </c:v>
                </c:pt>
                <c:pt idx="1">
                  <c:v>Grammarly </c:v>
                </c:pt>
                <c:pt idx="2">
                  <c:v>DeepL </c:v>
                </c:pt>
                <c:pt idx="3">
                  <c:v>Egyiket sem</c:v>
                </c:pt>
                <c:pt idx="4">
                  <c:v>QuillBot </c:v>
                </c:pt>
                <c:pt idx="5">
                  <c:v>Dall-E </c:v>
                </c:pt>
                <c:pt idx="6">
                  <c:v>ResearchGPT </c:v>
                </c:pt>
                <c:pt idx="7">
                  <c:v>Lensa </c:v>
                </c:pt>
                <c:pt idx="8">
                  <c:v>Wordtune</c:v>
                </c:pt>
                <c:pt idx="9">
                  <c:v>Facetune </c:v>
                </c:pt>
                <c:pt idx="10">
                  <c:v>NVIDIA Broadcast</c:v>
                </c:pt>
              </c:strCache>
            </c:strRef>
          </c:cat>
          <c:val>
            <c:numRef>
              <c:f>'Melyiket használod '!$B$3:$B$13</c:f>
              <c:numCache>
                <c:formatCode>0%</c:formatCode>
                <c:ptCount val="11"/>
                <c:pt idx="0">
                  <c:v>0.53773584905660377</c:v>
                </c:pt>
                <c:pt idx="1">
                  <c:v>0.40251572327044027</c:v>
                </c:pt>
                <c:pt idx="2">
                  <c:v>0.35849056603773582</c:v>
                </c:pt>
                <c:pt idx="3">
                  <c:v>0.22012578616352202</c:v>
                </c:pt>
                <c:pt idx="4">
                  <c:v>0.1069182389937107</c:v>
                </c:pt>
                <c:pt idx="5">
                  <c:v>7.5471698113207544E-2</c:v>
                </c:pt>
                <c:pt idx="6">
                  <c:v>3.4591194968553458E-2</c:v>
                </c:pt>
                <c:pt idx="7">
                  <c:v>1.8867924528301886E-2</c:v>
                </c:pt>
                <c:pt idx="8">
                  <c:v>1.5723270440251572E-2</c:v>
                </c:pt>
                <c:pt idx="9">
                  <c:v>1.5723270440251572E-2</c:v>
                </c:pt>
                <c:pt idx="10">
                  <c:v>1.2578616352201259E-2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19C-4623-A0DD-F469C983B0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42441536"/>
        <c:axId val="542451104"/>
      </c:barChart>
      <c:catAx>
        <c:axId val="542441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42451104"/>
        <c:crosses val="autoZero"/>
        <c:auto val="1"/>
        <c:lblAlgn val="ctr"/>
        <c:lblOffset val="100"/>
        <c:noMultiLvlLbl val="0"/>
      </c:catAx>
      <c:valAx>
        <c:axId val="54245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542441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>
            <a:extLst>
              <a:ext uri="{FF2B5EF4-FFF2-40B4-BE49-F238E27FC236}">
                <a16:creationId xmlns:a16="http://schemas.microsoft.com/office/drawing/2014/main" id="{CF6E208D-158E-468E-9C24-D662B92BEB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475ED88-349A-4682-B8CD-A573756E2F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A573D-56A2-4FA9-8037-418CB95CA259}" type="datetimeFigureOut">
              <a:rPr lang="hu-HU" smtClean="0"/>
              <a:t>2023. 06. 12.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FD3AA1DA-CBB1-4B16-941B-0DE59B3F95A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4428A9F0-43C4-4CAF-97D4-EE8ECB529B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FAA2A3-65F5-4D35-8232-6947BAD325D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80591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649B13-56BB-2B46-B8BB-04CAC3B295EA}" type="datetimeFigureOut">
              <a:rPr lang="hu-HU" smtClean="0"/>
              <a:t>2023. 06. 12.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8C8CC-496F-EF43-AB3E-71738872D0E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977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Egyéb pl. MBA képzések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95227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3139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49102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3931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9588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59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5222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98 fő, vagyis válaszadók 31% nem adott választ, vagy nincs tudomása etikai vétségekről</a:t>
            </a:r>
            <a:r>
              <a:rPr lang="hu-HU" dirty="0"/>
              <a:t> </a:t>
            </a:r>
          </a:p>
          <a:p>
            <a:endParaRPr lang="hu-HU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Integritási problémák: (pl. hivatkozási szabályok megsértése = MI írja meg helyetted a beadandót, nem ellenőrződ le a kapott adatok hitelességét, transzparenciahiánya a kapott válaszok alapjául szolgáló források tekintetében, csalás, puskázás)</a:t>
            </a:r>
            <a:r>
              <a:rPr lang="hu-HU" dirty="0"/>
              <a:t> </a:t>
            </a:r>
          </a:p>
          <a:p>
            <a:endParaRPr lang="hu-HU" dirty="0"/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Adatvédelem: (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promptokat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kérdéseket hol, meddig tárolják az adataimat, azokat ki-mire használhatja fel, ill. adathalászat, lásd nagymamás csalás)</a:t>
            </a:r>
            <a:r>
              <a:rPr lang="hu-HU" dirty="0"/>
              <a:t> </a:t>
            </a:r>
          </a:p>
          <a:p>
            <a:endParaRPr lang="hu-HU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Copyright: (főleg a képgenerálás esetén említik, hogy a szerzői jogok sérülhetnek, lásd 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getty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images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per a 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Stable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diffusion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ellen)</a:t>
            </a:r>
            <a:r>
              <a:rPr lang="hu-HU" dirty="0"/>
              <a:t> </a:t>
            </a:r>
          </a:p>
          <a:p>
            <a:endParaRPr lang="hu-HU" sz="18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Emberi jogok: (algoritmusok általi válaszok diszkriminatívak, faji-nemi előítéleteket igazolhatnak vissza, 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fake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news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deep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fake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manipulációk, ártalmas tartalmak terjesztése - pl. lásd hipnotizálható a rendszer a </a:t>
            </a:r>
            <a:r>
              <a:rPr lang="hu-HU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cyberbullying-ra</a:t>
            </a:r>
            <a:r>
              <a:rPr lang="hu-HU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  <a:r>
              <a:rPr lang="hu-HU" dirty="0"/>
              <a:t>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8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Tájékoztatás: (eseti, tanrenden kívüli kerekasztalbeszélgetések, előadások, workshopok, </a:t>
            </a:r>
            <a:r>
              <a:rPr lang="hu-HU" dirty="0" err="1"/>
              <a:t>MyCorvinus</a:t>
            </a:r>
            <a:r>
              <a:rPr lang="hu-HU" dirty="0"/>
              <a:t> app, tájékoztató videók, brossúrák, szemináriumi beszélgetések etikus alkalmazásról, tanulásban alkalmazható eszközök ajánlásáról)</a:t>
            </a:r>
          </a:p>
          <a:p>
            <a:endParaRPr lang="hu-HU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dirty="0"/>
              <a:t>Előfizetés: Egyetemi szintű előfizetés platformokra, pl. Grammarly</a:t>
            </a:r>
          </a:p>
          <a:p>
            <a:endParaRPr lang="hu-HU" dirty="0"/>
          </a:p>
          <a:p>
            <a:r>
              <a:rPr lang="hu-HU" dirty="0"/>
              <a:t>Kurzus: (új célzott kurzusok, tanfolyamok, szabadon felvehető tárgyak MI használatról, ill. </a:t>
            </a:r>
            <a:r>
              <a:rPr lang="hu-HU" dirty="0" err="1"/>
              <a:t>meglévőek</a:t>
            </a:r>
            <a:r>
              <a:rPr lang="hu-HU" dirty="0"/>
              <a:t> alakítása úgy, hogy az MI használatot beépítsék a sillabuszba, volt olyan is, aki már külön szakirányt igényelt volna)</a:t>
            </a:r>
          </a:p>
          <a:p>
            <a:endParaRPr lang="hu-HU" dirty="0"/>
          </a:p>
          <a:p>
            <a:r>
              <a:rPr lang="hu-HU" dirty="0"/>
              <a:t>Szabályozás: (etikai kódexben vagy más írásos formában világos keretek megadása, Mi használat ezek alapján történő ellenőrzése, szankcionálása)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8C8CC-496F-EF43-AB3E-71738872D0ED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2085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hyperlink" Target="mailto:xy.z@uni-corvinus.hu" TargetMode="Externa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hyperlink" Target="mailto:xy.z@uni-corvinus.hu" TargetMode="Externa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mailto:xy.z@uni-corvinus.hu" TargetMode="External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hyperlink" Target="mailto:xy.z@uni-corvinus.hu" TargetMode="Externa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Relationship Id="rId4" Type="http://schemas.openxmlformats.org/officeDocument/2006/relationships/hyperlink" Target="mailto:xy.z@uni-corvinus.hu" TargetMode="Externa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mailto:xy.z@uni-corvinus.hu" TargetMode="External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5521EF57-C42D-4AD7-96B5-BBCD9FF225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>
            <a:off x="8612223" y="3585940"/>
            <a:ext cx="2544996" cy="254499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709738"/>
            <a:ext cx="11096623" cy="76198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ct val="100000"/>
              </a:lnSpc>
              <a:defRPr sz="6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66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12A0EB8-6C6A-462B-B007-E47F92C711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2724805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07BBF8D-59B5-4E98-9412-4127A4631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D94809E-8144-439E-87FC-8E63B015B14F}" type="datetime1">
              <a:rPr lang="hu-HU" smtClean="0"/>
              <a:t>2023. 06. 12.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3989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9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FDDD5CBB-919E-4178-8EC9-0F87492D1E5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  <a:endParaRPr lang="hu-HU" sz="1000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3C3C09F-494C-4C4A-87C7-06D59574ABA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548187" y="1924628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2.</a:t>
            </a:r>
            <a:endParaRPr lang="en-US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15F7311C-818D-429E-9FE8-E815ACC801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258174" y="1924758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3.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5FB6020-9D77-4851-AD88-C654B6FF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98D9C35-95E5-4C9D-BB6E-FEA1DBC34C68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3D426C7-51E6-498F-9AA3-565CAD33706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35511" y="255981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0" name="Szöveg helye 7">
            <a:extLst>
              <a:ext uri="{FF2B5EF4-FFF2-40B4-BE49-F238E27FC236}">
                <a16:creationId xmlns:a16="http://schemas.microsoft.com/office/drawing/2014/main" id="{D10499E3-B38D-4B7E-A710-D3D3EF8642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40735" y="255981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46" name="Text Placeholder 2">
            <a:extLst>
              <a:ext uri="{FF2B5EF4-FFF2-40B4-BE49-F238E27FC236}">
                <a16:creationId xmlns:a16="http://schemas.microsoft.com/office/drawing/2014/main" id="{D7A76968-F434-47A8-8BB4-B0BB3F8973EE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4548187" y="3405190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5.</a:t>
            </a:r>
            <a:endParaRPr lang="en-US" dirty="0"/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1635D96A-64C0-4E8D-9137-7FF86566B7B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258174" y="3405320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6.</a:t>
            </a:r>
            <a:endParaRPr lang="en-US" dirty="0"/>
          </a:p>
        </p:txBody>
      </p:sp>
      <p:sp>
        <p:nvSpPr>
          <p:cNvPr id="48" name="Szöveg helye 7">
            <a:extLst>
              <a:ext uri="{FF2B5EF4-FFF2-40B4-BE49-F238E27FC236}">
                <a16:creationId xmlns:a16="http://schemas.microsoft.com/office/drawing/2014/main" id="{64F77A26-4ED9-4455-B129-C8D7B145A3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735511" y="4040381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49" name="Szöveg helye 7">
            <a:extLst>
              <a:ext uri="{FF2B5EF4-FFF2-40B4-BE49-F238E27FC236}">
                <a16:creationId xmlns:a16="http://schemas.microsoft.com/office/drawing/2014/main" id="{AA6FEF02-C14A-42B2-A7F7-7E2EF53664C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40735" y="4040381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24A7CA19-808C-4698-9E2B-CC4AA37D1E2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839788" y="1924628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53" name="Szöveg helye 7">
            <a:extLst>
              <a:ext uri="{FF2B5EF4-FFF2-40B4-BE49-F238E27FC236}">
                <a16:creationId xmlns:a16="http://schemas.microsoft.com/office/drawing/2014/main" id="{A515265E-C569-4028-B881-B903372F35E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7112" y="255981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40C80332-AF2D-4C3C-BC8B-023D61E37BC9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39788" y="3410658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4.</a:t>
            </a:r>
            <a:endParaRPr lang="en-US" dirty="0"/>
          </a:p>
        </p:txBody>
      </p:sp>
      <p:sp>
        <p:nvSpPr>
          <p:cNvPr id="55" name="Szöveg helye 7">
            <a:extLst>
              <a:ext uri="{FF2B5EF4-FFF2-40B4-BE49-F238E27FC236}">
                <a16:creationId xmlns:a16="http://schemas.microsoft.com/office/drawing/2014/main" id="{67A16235-2C88-4A3C-A4C4-9704FE1739C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27112" y="404584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56" name="Text Placeholder 2">
            <a:extLst>
              <a:ext uri="{FF2B5EF4-FFF2-40B4-BE49-F238E27FC236}">
                <a16:creationId xmlns:a16="http://schemas.microsoft.com/office/drawing/2014/main" id="{95ADD3A0-CF71-4C37-A730-D3DCE9DD9D3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4548187" y="4896558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8.</a:t>
            </a:r>
            <a:endParaRPr lang="en-US" dirty="0"/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2102ECB2-0CE8-475E-AB24-6EF66AA5766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258174" y="4896688"/>
            <a:ext cx="3370263" cy="45886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9.</a:t>
            </a:r>
            <a:endParaRPr lang="en-US" dirty="0"/>
          </a:p>
        </p:txBody>
      </p:sp>
      <p:sp>
        <p:nvSpPr>
          <p:cNvPr id="58" name="Szöveg helye 7">
            <a:extLst>
              <a:ext uri="{FF2B5EF4-FFF2-40B4-BE49-F238E27FC236}">
                <a16:creationId xmlns:a16="http://schemas.microsoft.com/office/drawing/2014/main" id="{50E77551-B0EB-4BC4-B794-3BAC2CFC6BE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35511" y="553174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59" name="Szöveg helye 7">
            <a:extLst>
              <a:ext uri="{FF2B5EF4-FFF2-40B4-BE49-F238E27FC236}">
                <a16:creationId xmlns:a16="http://schemas.microsoft.com/office/drawing/2014/main" id="{4ED558E9-7431-413D-8B88-E274D0FB19F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40735" y="5531749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F6774B50-35EA-4A39-A25B-D785EABAD0FF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39788" y="4902026"/>
            <a:ext cx="3370263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7.</a:t>
            </a:r>
            <a:endParaRPr lang="en-US" dirty="0"/>
          </a:p>
        </p:txBody>
      </p:sp>
      <p:sp>
        <p:nvSpPr>
          <p:cNvPr id="61" name="Szöveg helye 7">
            <a:extLst>
              <a:ext uri="{FF2B5EF4-FFF2-40B4-BE49-F238E27FC236}">
                <a16:creationId xmlns:a16="http://schemas.microsoft.com/office/drawing/2014/main" id="{08E55F04-8235-4020-86FF-65B4ED76722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27112" y="5537217"/>
            <a:ext cx="3182939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</p:spTree>
    <p:extLst>
      <p:ext uri="{BB962C8B-B14F-4D97-AF65-F5344CB8AC3E}">
        <p14:creationId xmlns:p14="http://schemas.microsoft.com/office/powerpoint/2010/main" val="268023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2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FDDD5CBB-919E-4178-8EC9-0F87492D1E5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  <a:endParaRPr lang="hu-HU" sz="100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5FB6020-9D77-4851-AD88-C654B6FF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98D9C35-95E5-4C9D-BB6E-FEA1DBC34C68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52" name="Text Placeholder 2">
            <a:extLst>
              <a:ext uri="{FF2B5EF4-FFF2-40B4-BE49-F238E27FC236}">
                <a16:creationId xmlns:a16="http://schemas.microsoft.com/office/drawing/2014/main" id="{24A7CA19-808C-4698-9E2B-CC4AA37D1E2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839789" y="19246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1.</a:t>
            </a:r>
            <a:endParaRPr lang="en-US" dirty="0"/>
          </a:p>
        </p:txBody>
      </p:sp>
      <p:sp>
        <p:nvSpPr>
          <p:cNvPr id="53" name="Szöveg helye 7">
            <a:extLst>
              <a:ext uri="{FF2B5EF4-FFF2-40B4-BE49-F238E27FC236}">
                <a16:creationId xmlns:a16="http://schemas.microsoft.com/office/drawing/2014/main" id="{A515265E-C569-4028-B881-B903372F35E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7112" y="25598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40C80332-AF2D-4C3C-BC8B-023D61E37BC9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39788" y="34106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5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55" name="Szöveg helye 7">
            <a:extLst>
              <a:ext uri="{FF2B5EF4-FFF2-40B4-BE49-F238E27FC236}">
                <a16:creationId xmlns:a16="http://schemas.microsoft.com/office/drawing/2014/main" id="{67A16235-2C88-4A3C-A4C4-9704FE1739C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027112" y="40458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F6774B50-35EA-4A39-A25B-D785EABAD0FF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839788" y="49020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9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61" name="Szöveg helye 7">
            <a:extLst>
              <a:ext uri="{FF2B5EF4-FFF2-40B4-BE49-F238E27FC236}">
                <a16:creationId xmlns:a16="http://schemas.microsoft.com/office/drawing/2014/main" id="{08E55F04-8235-4020-86FF-65B4ED76722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27113" y="55372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F10E4259-543E-4A93-937C-8F3BE929663C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3538942" y="19246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34" name="Szöveg helye 7">
            <a:extLst>
              <a:ext uri="{FF2B5EF4-FFF2-40B4-BE49-F238E27FC236}">
                <a16:creationId xmlns:a16="http://schemas.microsoft.com/office/drawing/2014/main" id="{6FB36674-3D7B-42C5-AF5A-9314E988F17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26265" y="25598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8FCE212E-F20F-4499-89D7-86D4C4E7D1E9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538941" y="34106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6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36" name="Szöveg helye 7">
            <a:extLst>
              <a:ext uri="{FF2B5EF4-FFF2-40B4-BE49-F238E27FC236}">
                <a16:creationId xmlns:a16="http://schemas.microsoft.com/office/drawing/2014/main" id="{FEDC2FF6-2588-4BAF-AE2B-2070717E384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726265" y="40458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83D50EC9-20EB-45A9-98E9-A3F14EF7030B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3538941" y="49020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10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38" name="Szöveg helye 7">
            <a:extLst>
              <a:ext uri="{FF2B5EF4-FFF2-40B4-BE49-F238E27FC236}">
                <a16:creationId xmlns:a16="http://schemas.microsoft.com/office/drawing/2014/main" id="{A8D26A1E-F5BB-4E3F-828B-E1578DDE873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726266" y="55372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39" name="Text Placeholder 2">
            <a:extLst>
              <a:ext uri="{FF2B5EF4-FFF2-40B4-BE49-F238E27FC236}">
                <a16:creationId xmlns:a16="http://schemas.microsoft.com/office/drawing/2014/main" id="{502A1312-6C1A-4CE9-A2E9-A98AF4DDABF9}"/>
              </a:ext>
            </a:extLst>
          </p:cNvPr>
          <p:cNvSpPr>
            <a:spLocks noGrp="1"/>
          </p:cNvSpPr>
          <p:nvPr>
            <p:ph type="body" idx="38" hasCustomPrompt="1"/>
          </p:nvPr>
        </p:nvSpPr>
        <p:spPr>
          <a:xfrm>
            <a:off x="6238877" y="19246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3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40" name="Szöveg helye 7">
            <a:extLst>
              <a:ext uri="{FF2B5EF4-FFF2-40B4-BE49-F238E27FC236}">
                <a16:creationId xmlns:a16="http://schemas.microsoft.com/office/drawing/2014/main" id="{9E0A49DA-46ED-44E8-B956-91F1CDA145B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426200" y="25598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id="{5E2CE87C-8CDA-4590-A371-B750E8A87548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6238876" y="34106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7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42" name="Szöveg helye 7">
            <a:extLst>
              <a:ext uri="{FF2B5EF4-FFF2-40B4-BE49-F238E27FC236}">
                <a16:creationId xmlns:a16="http://schemas.microsoft.com/office/drawing/2014/main" id="{EF6839CE-4F4B-4E11-8626-B03D0743E4F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426200" y="40458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43" name="Text Placeholder 2">
            <a:extLst>
              <a:ext uri="{FF2B5EF4-FFF2-40B4-BE49-F238E27FC236}">
                <a16:creationId xmlns:a16="http://schemas.microsoft.com/office/drawing/2014/main" id="{DA1FABDD-5F73-475C-9EA1-48839B2B6EBE}"/>
              </a:ext>
            </a:extLst>
          </p:cNvPr>
          <p:cNvSpPr>
            <a:spLocks noGrp="1"/>
          </p:cNvSpPr>
          <p:nvPr>
            <p:ph type="body" idx="42" hasCustomPrompt="1"/>
          </p:nvPr>
        </p:nvSpPr>
        <p:spPr>
          <a:xfrm>
            <a:off x="6238876" y="49020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11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44" name="Szöveg helye 7">
            <a:extLst>
              <a:ext uri="{FF2B5EF4-FFF2-40B4-BE49-F238E27FC236}">
                <a16:creationId xmlns:a16="http://schemas.microsoft.com/office/drawing/2014/main" id="{228766A5-45FE-4958-92EB-13C4A3226D79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6426201" y="55372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45" name="Text Placeholder 2">
            <a:extLst>
              <a:ext uri="{FF2B5EF4-FFF2-40B4-BE49-F238E27FC236}">
                <a16:creationId xmlns:a16="http://schemas.microsoft.com/office/drawing/2014/main" id="{4ED8F4B0-953B-4461-A021-83A737793170}"/>
              </a:ext>
            </a:extLst>
          </p:cNvPr>
          <p:cNvSpPr>
            <a:spLocks noGrp="1"/>
          </p:cNvSpPr>
          <p:nvPr>
            <p:ph type="body" idx="44" hasCustomPrompt="1"/>
          </p:nvPr>
        </p:nvSpPr>
        <p:spPr>
          <a:xfrm>
            <a:off x="8938812" y="1924628"/>
            <a:ext cx="2699934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4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50" name="Szöveg helye 7">
            <a:extLst>
              <a:ext uri="{FF2B5EF4-FFF2-40B4-BE49-F238E27FC236}">
                <a16:creationId xmlns:a16="http://schemas.microsoft.com/office/drawing/2014/main" id="{E719BC40-A81D-4DAA-8BDD-905B247031F0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126135" y="255981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51" name="Text Placeholder 2">
            <a:extLst>
              <a:ext uri="{FF2B5EF4-FFF2-40B4-BE49-F238E27FC236}">
                <a16:creationId xmlns:a16="http://schemas.microsoft.com/office/drawing/2014/main" id="{B0C540B8-AB66-459A-9FED-56B6427B3857}"/>
              </a:ext>
            </a:extLst>
          </p:cNvPr>
          <p:cNvSpPr>
            <a:spLocks noGrp="1"/>
          </p:cNvSpPr>
          <p:nvPr>
            <p:ph type="body" idx="46" hasCustomPrompt="1"/>
          </p:nvPr>
        </p:nvSpPr>
        <p:spPr>
          <a:xfrm>
            <a:off x="8938811" y="3410658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8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62" name="Szöveg helye 7">
            <a:extLst>
              <a:ext uri="{FF2B5EF4-FFF2-40B4-BE49-F238E27FC236}">
                <a16:creationId xmlns:a16="http://schemas.microsoft.com/office/drawing/2014/main" id="{CCA87FC6-0856-40E8-973F-0EDD740C633F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26135" y="4045849"/>
            <a:ext cx="2512611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BFB456CF-7DB8-423B-978A-5CB78B60EFF0}"/>
              </a:ext>
            </a:extLst>
          </p:cNvPr>
          <p:cNvSpPr>
            <a:spLocks noGrp="1"/>
          </p:cNvSpPr>
          <p:nvPr>
            <p:ph type="body" idx="48" hasCustomPrompt="1"/>
          </p:nvPr>
        </p:nvSpPr>
        <p:spPr>
          <a:xfrm>
            <a:off x="8938811" y="4902026"/>
            <a:ext cx="2699935" cy="458613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12</a:t>
            </a:r>
            <a:r>
              <a:rPr lang="hu-HU" dirty="0"/>
              <a:t>.</a:t>
            </a:r>
            <a:endParaRPr lang="en-US" dirty="0"/>
          </a:p>
        </p:txBody>
      </p:sp>
      <p:sp>
        <p:nvSpPr>
          <p:cNvPr id="64" name="Szöveg helye 7">
            <a:extLst>
              <a:ext uri="{FF2B5EF4-FFF2-40B4-BE49-F238E27FC236}">
                <a16:creationId xmlns:a16="http://schemas.microsoft.com/office/drawing/2014/main" id="{353B2232-3170-4619-9C6C-AC027D49BD19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126136" y="5537217"/>
            <a:ext cx="2511830" cy="8691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Alcímsor</a:t>
            </a:r>
          </a:p>
        </p:txBody>
      </p:sp>
    </p:spTree>
    <p:extLst>
      <p:ext uri="{BB962C8B-B14F-4D97-AF65-F5344CB8AC3E}">
        <p14:creationId xmlns:p14="http://schemas.microsoft.com/office/powerpoint/2010/main" val="1514339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kvő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10601325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9E09E4E-E483-4CCF-AFE7-2F1C6D23C1F8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751388" y="3428999"/>
            <a:ext cx="7442199" cy="342900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8B5AAF3D-FE31-4EBB-BCDD-F85DE83B60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1B892C4-B4C9-4F65-868C-AFAA06339537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7562CC1-1312-4F98-982B-FD100F59CA9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791231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Álló kép négyze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2498346"/>
            <a:ext cx="4797426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 defTabSz="54000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00000"/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18C04BD-E924-4088-9C5F-60D7B34AC2CB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61112" y="1709739"/>
            <a:ext cx="5832475" cy="5148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7692F89-E66E-4ABB-910E-3E92241F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949274-021F-4647-9062-BDE0BEC650FA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4BD3BE-3373-40A1-874F-55870EB5CE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83728"/>
            <a:ext cx="5299076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29626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lsorolá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2498346"/>
            <a:ext cx="4797426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 defTabSz="540000">
              <a:lnSpc>
                <a:spcPct val="100000"/>
              </a:lnSpc>
              <a:spcBef>
                <a:spcPts val="0"/>
              </a:spcBef>
              <a:buClr>
                <a:schemeClr val="tx2"/>
              </a:buClr>
              <a:buSzPct val="111000"/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r>
              <a:rPr lang="hu-HU" dirty="0"/>
              <a:t> felsorolás</a:t>
            </a:r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18C04BD-E924-4088-9C5F-60D7B34AC2CB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6361112" y="1709739"/>
            <a:ext cx="5832475" cy="5148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7692F89-E66E-4ABB-910E-3E92241F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949274-021F-4647-9062-BDE0BEC650FA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4BD3BE-3373-40A1-874F-55870EB5CE2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83728"/>
            <a:ext cx="5299076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0084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zöveg +1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1709738"/>
            <a:ext cx="3167063" cy="456406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C18C04BD-E924-4088-9C5F-60D7B34AC2CB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751388" y="1709739"/>
            <a:ext cx="7442199" cy="5148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7692F89-E66E-4ABB-910E-3E92241FDF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8CE964D-FA2C-4A96-A47D-E6FF60851FBE}" type="datetime1">
              <a:rPr lang="hu-HU" smtClean="0"/>
              <a:t>2023. 06. 12.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06252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Álló kép keske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6891337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E27EA6-7DAE-48E0-9C2B-9183E60141F9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8458200" y="1709739"/>
            <a:ext cx="3735387" cy="51482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42E0BD6-D3F1-4A95-825A-173841C67E4D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4749800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DBB87C4-8470-404D-88CE-D3144DB4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E74BC0A-6323-4C63-B490-C82A994A5D76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47F4E8-8179-405C-9906-237A0462A45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83728"/>
            <a:ext cx="7385050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07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szöveg +2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6891337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E27EA6-7DAE-48E0-9C2B-9183E60141F9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8458201" y="1709739"/>
            <a:ext cx="3165474" cy="21372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D42E0BD6-D3F1-4A95-825A-173841C67E4D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4749800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DBB87C4-8470-404D-88CE-D3144DB4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25C56BD-EB6C-4913-B01B-F13354E37812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653E774-FD06-465B-ADA8-2C5BAE50D753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8458201" y="4136545"/>
            <a:ext cx="3165474" cy="21372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B14809A-985C-4A99-9278-4878576245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83728"/>
            <a:ext cx="7385050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5856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szöveg +2 ké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6891337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3167063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83E27EA6-7DAE-48E0-9C2B-9183E60141F9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752976" y="3429000"/>
            <a:ext cx="3165474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9DBB87C4-8470-404D-88CE-D3144DB437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F76ADC5-20D5-4D97-97BA-D075EF7338E0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1653E774-FD06-465B-ADA8-2C5BAE50D753}"/>
              </a:ext>
            </a:extLst>
          </p:cNvPr>
          <p:cNvSpPr>
            <a:spLocks noGrp="1"/>
          </p:cNvSpPr>
          <p:nvPr>
            <p:ph type="pic" idx="16"/>
          </p:nvPr>
        </p:nvSpPr>
        <p:spPr>
          <a:xfrm>
            <a:off x="8458200" y="3428999"/>
            <a:ext cx="3165474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D07D3E3-AE15-4CCF-87C9-79791466A6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03246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 címsor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DC0E1FB-9F2D-4811-A96C-534D0AA8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B45180B-C2D7-4CE8-ABB9-458381B5B077}" type="datetime1">
              <a:rPr lang="hu-HU" smtClean="0"/>
              <a:t>2023. 06. 12.</a:t>
            </a:fld>
            <a:endParaRPr lang="hu-HU" sz="90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B0A8CFB2-0A32-4B7E-B213-8848076C9B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C17FD9B-1798-49C4-9CA2-B35C8CC1507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10596563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88AF4310-F95F-4C93-9067-63014549323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042989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7" name="Táblázat helye 4">
            <a:extLst>
              <a:ext uri="{FF2B5EF4-FFF2-40B4-BE49-F238E27FC236}">
                <a16:creationId xmlns:a16="http://schemas.microsoft.com/office/drawing/2014/main" id="{56DF7C02-8FD7-40FB-879A-A227E0F83B6C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4750594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8" name="Táblázat helye 4">
            <a:extLst>
              <a:ext uri="{FF2B5EF4-FFF2-40B4-BE49-F238E27FC236}">
                <a16:creationId xmlns:a16="http://schemas.microsoft.com/office/drawing/2014/main" id="{1CF11DCE-B672-4869-B6C0-0AB8B8F546E4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8458200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73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5521EF57-C42D-4AD7-96B5-BBCD9FF225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8900000">
            <a:off x="8612223" y="3585940"/>
            <a:ext cx="2544996" cy="2544996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57353"/>
            <a:ext cx="11096623" cy="18716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44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Georgia 44 </a:t>
            </a:r>
            <a:r>
              <a:rPr lang="en-US" dirty="0" err="1"/>
              <a:t>pt</a:t>
            </a:r>
            <a:endParaRPr lang="hu-HU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A12A0EB8-6C6A-462B-B007-E47F92C7118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3455504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D07BBF8D-59B5-4E98-9412-4127A4631E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D94809E-8144-439E-87FC-8E63B015B14F}" type="datetime1">
              <a:rPr lang="hu-HU" smtClean="0"/>
              <a:t>2023. 06. 12.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906818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áblázat 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Dia címsor</a:t>
            </a:r>
            <a:endParaRPr lang="hu-HU" sz="12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DC0E1FB-9F2D-4811-A96C-534D0AA8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9D4DDD8-3A38-4487-8BFB-DF810BE84E0A}" type="datetime1">
              <a:rPr lang="hu-HU" smtClean="0"/>
              <a:t>2023. 06. 12.</a:t>
            </a:fld>
            <a:endParaRPr lang="hu-HU" sz="900" dirty="0"/>
          </a:p>
        </p:txBody>
      </p:sp>
      <p:sp>
        <p:nvSpPr>
          <p:cNvPr id="5" name="Táblázat helye 4">
            <a:extLst>
              <a:ext uri="{FF2B5EF4-FFF2-40B4-BE49-F238E27FC236}">
                <a16:creationId xmlns:a16="http://schemas.microsoft.com/office/drawing/2014/main" id="{56A17600-A856-4B9E-AF11-ED721008296F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1042988" y="1709738"/>
            <a:ext cx="10580687" cy="4564062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buNone/>
              <a:defRPr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hu-HU" sz="1800" b="0" i="0" u="none" strike="noStrike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322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 old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 dirty="0"/>
              <a:t>Dia címsor</a:t>
            </a:r>
            <a:endParaRPr lang="hu-HU" sz="1200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2DC0E1FB-9F2D-4811-A96C-534D0AA865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A203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75E1CB6-0A1D-423F-AF53-DA44156DDDBB}" type="datetime1">
              <a:rPr lang="hu-HU" smtClean="0"/>
              <a:t>2023. 06. 12.</a:t>
            </a:fld>
            <a:endParaRPr lang="hu-HU" sz="900" dirty="0"/>
          </a:p>
        </p:txBody>
      </p:sp>
    </p:spTree>
    <p:extLst>
      <p:ext uri="{BB962C8B-B14F-4D97-AF65-F5344CB8AC3E}">
        <p14:creationId xmlns:p14="http://schemas.microsoft.com/office/powerpoint/2010/main" val="19507699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öszönöm a figyelmet!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Ábra 1">
            <a:extLst>
              <a:ext uri="{FF2B5EF4-FFF2-40B4-BE49-F238E27FC236}">
                <a16:creationId xmlns:a16="http://schemas.microsoft.com/office/drawing/2014/main" id="{58CF40DE-3488-4F28-8E08-884CD08AAC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514" y="1114422"/>
            <a:ext cx="5694362" cy="8134803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1A7147B-719B-4B06-ABCB-908B8A704C37}"/>
              </a:ext>
            </a:extLst>
          </p:cNvPr>
          <p:cNvSpPr txBox="1">
            <a:spLocks/>
          </p:cNvSpPr>
          <p:nvPr userDrawn="1"/>
        </p:nvSpPr>
        <p:spPr>
          <a:xfrm>
            <a:off x="6365876" y="2141693"/>
            <a:ext cx="5841204" cy="76198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u-HU" sz="4400" dirty="0"/>
              <a:t>Köszönöm a figyelmet!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CFD0DF1-4EF7-40CF-BC06-82D22A3057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65876" y="5910442"/>
            <a:ext cx="5257799" cy="41823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>
                <a:latin typeface="Muli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xy.z@uni-corvinus.hu</a:t>
            </a:r>
            <a:endParaRPr lang="hu-HU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6720681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öszönöm a figyelmet!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Ábra 1">
            <a:extLst>
              <a:ext uri="{FF2B5EF4-FFF2-40B4-BE49-F238E27FC236}">
                <a16:creationId xmlns:a16="http://schemas.microsoft.com/office/drawing/2014/main" id="{58CF40DE-3488-4F28-8E08-884CD08AAC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988" y="1253568"/>
            <a:ext cx="3060385" cy="437197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1A7147B-719B-4B06-ABCB-908B8A704C37}"/>
              </a:ext>
            </a:extLst>
          </p:cNvPr>
          <p:cNvSpPr txBox="1">
            <a:spLocks/>
          </p:cNvSpPr>
          <p:nvPr userDrawn="1"/>
        </p:nvSpPr>
        <p:spPr>
          <a:xfrm>
            <a:off x="4751388" y="2141693"/>
            <a:ext cx="5841204" cy="76198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u-HU" sz="4400" dirty="0"/>
              <a:t>Köszönöm a figyelmet!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CFD0DF1-4EF7-40CF-BC06-82D22A3057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751388" y="5910442"/>
            <a:ext cx="5257799" cy="41823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>
                <a:latin typeface="Muli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xy.z@uni-corvinus.hu</a:t>
            </a:r>
            <a:endParaRPr lang="hu-HU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183959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öszönöm a figyelmet!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0A2BFEBE-8388-41E7-AC5E-1C834B9EC729}"/>
              </a:ext>
            </a:extLst>
          </p:cNvPr>
          <p:cNvGrpSpPr/>
          <p:nvPr userDrawn="1"/>
        </p:nvGrpSpPr>
        <p:grpSpPr>
          <a:xfrm>
            <a:off x="6102376" y="341240"/>
            <a:ext cx="6681906" cy="7795334"/>
            <a:chOff x="2972635" y="193910"/>
            <a:chExt cx="5581611" cy="6511690"/>
          </a:xfrm>
        </p:grpSpPr>
        <p:pic>
          <p:nvPicPr>
            <p:cNvPr id="5" name="Ábra 4">
              <a:extLst>
                <a:ext uri="{FF2B5EF4-FFF2-40B4-BE49-F238E27FC236}">
                  <a16:creationId xmlns:a16="http://schemas.microsoft.com/office/drawing/2014/main" id="{974488C6-1BF6-46F1-9432-34AC08BF85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82521" y="4333875"/>
              <a:ext cx="2371725" cy="2371725"/>
            </a:xfrm>
            <a:prstGeom prst="rect">
              <a:avLst/>
            </a:prstGeom>
          </p:spPr>
        </p:pic>
        <p:pic>
          <p:nvPicPr>
            <p:cNvPr id="7" name="Ábra 6">
              <a:extLst>
                <a:ext uri="{FF2B5EF4-FFF2-40B4-BE49-F238E27FC236}">
                  <a16:creationId xmlns:a16="http://schemas.microsoft.com/office/drawing/2014/main" id="{25252A8F-1937-4613-8EFA-9D346E05C2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28885" y="193910"/>
              <a:ext cx="1152525" cy="1352550"/>
            </a:xfrm>
            <a:prstGeom prst="rect">
              <a:avLst/>
            </a:prstGeom>
          </p:spPr>
        </p:pic>
        <p:pic>
          <p:nvPicPr>
            <p:cNvPr id="8" name="Ábra 7">
              <a:extLst>
                <a:ext uri="{FF2B5EF4-FFF2-40B4-BE49-F238E27FC236}">
                  <a16:creationId xmlns:a16="http://schemas.microsoft.com/office/drawing/2014/main" id="{87E42343-1EC1-4912-B195-8897B8606F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829100" y="2914669"/>
              <a:ext cx="466725" cy="466725"/>
            </a:xfrm>
            <a:prstGeom prst="rect">
              <a:avLst/>
            </a:prstGeom>
          </p:spPr>
        </p:pic>
        <p:grpSp>
          <p:nvGrpSpPr>
            <p:cNvPr id="9" name="Csoportba foglalás 8">
              <a:extLst>
                <a:ext uri="{FF2B5EF4-FFF2-40B4-BE49-F238E27FC236}">
                  <a16:creationId xmlns:a16="http://schemas.microsoft.com/office/drawing/2014/main" id="{CD5B022D-3CB7-4C29-9EB1-2944CD07FE6B}"/>
                </a:ext>
              </a:extLst>
            </p:cNvPr>
            <p:cNvGrpSpPr/>
            <p:nvPr userDrawn="1"/>
          </p:nvGrpSpPr>
          <p:grpSpPr>
            <a:xfrm>
              <a:off x="2972635" y="2904730"/>
              <a:ext cx="1895475" cy="1895475"/>
              <a:chOff x="5239584" y="2481262"/>
              <a:chExt cx="1895475" cy="1895475"/>
            </a:xfrm>
          </p:grpSpPr>
          <p:pic>
            <p:nvPicPr>
              <p:cNvPr id="10" name="Ábra 9">
                <a:extLst>
                  <a:ext uri="{FF2B5EF4-FFF2-40B4-BE49-F238E27FC236}">
                    <a16:creationId xmlns:a16="http://schemas.microsoft.com/office/drawing/2014/main" id="{7FCD9CC9-B31A-430F-BF86-4F9F056CFB2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239584" y="2481262"/>
                <a:ext cx="1895475" cy="1895475"/>
              </a:xfrm>
              <a:prstGeom prst="rect">
                <a:avLst/>
              </a:prstGeom>
            </p:spPr>
          </p:pic>
          <p:pic>
            <p:nvPicPr>
              <p:cNvPr id="11" name="Ábra 10">
                <a:extLst>
                  <a:ext uri="{FF2B5EF4-FFF2-40B4-BE49-F238E27FC236}">
                    <a16:creationId xmlns:a16="http://schemas.microsoft.com/office/drawing/2014/main" id="{7F84FB8B-8B81-41A8-AB56-04098A1A09E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5968250" y="3209925"/>
                <a:ext cx="438150" cy="438150"/>
              </a:xfrm>
              <a:prstGeom prst="rect">
                <a:avLst/>
              </a:prstGeom>
            </p:spPr>
          </p:pic>
        </p:grpSp>
      </p:grpSp>
      <p:sp>
        <p:nvSpPr>
          <p:cNvPr id="3" name="Téglalap 2">
            <a:extLst>
              <a:ext uri="{FF2B5EF4-FFF2-40B4-BE49-F238E27FC236}">
                <a16:creationId xmlns:a16="http://schemas.microsoft.com/office/drawing/2014/main" id="{08A5C9B6-BDBB-4C15-8DD4-5A643FBDECB1}"/>
              </a:ext>
            </a:extLst>
          </p:cNvPr>
          <p:cNvSpPr/>
          <p:nvPr userDrawn="1"/>
        </p:nvSpPr>
        <p:spPr>
          <a:xfrm>
            <a:off x="0" y="0"/>
            <a:ext cx="2628900" cy="1709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4" name="Picture 6">
            <a:extLst>
              <a:ext uri="{FF2B5EF4-FFF2-40B4-BE49-F238E27FC236}">
                <a16:creationId xmlns:a16="http://schemas.microsoft.com/office/drawing/2014/main" id="{5F036FE3-72ED-4BC7-952C-C677305DAA6E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170372-69AA-4474-B757-46330801C2AC}"/>
              </a:ext>
            </a:extLst>
          </p:cNvPr>
          <p:cNvSpPr txBox="1">
            <a:spLocks/>
          </p:cNvSpPr>
          <p:nvPr userDrawn="1"/>
        </p:nvSpPr>
        <p:spPr>
          <a:xfrm>
            <a:off x="1023110" y="2141693"/>
            <a:ext cx="5841204" cy="76198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hu-HU" sz="4400" dirty="0"/>
              <a:t>Köszönöm a figyelmet!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30B6ECB6-0AFA-49F7-B262-C9FC8F7115D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5910442"/>
            <a:ext cx="5059389" cy="41823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>
                <a:latin typeface="Muli" pitchFamily="2" charset="77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xy.z@uni-corvinus.hu</a:t>
            </a:r>
            <a:endParaRPr lang="hu-HU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548958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for your attention!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Ábra 2">
            <a:extLst>
              <a:ext uri="{FF2B5EF4-FFF2-40B4-BE49-F238E27FC236}">
                <a16:creationId xmlns:a16="http://schemas.microsoft.com/office/drawing/2014/main" id="{E8EA9C32-3B89-4F10-845D-9C1A9BD4E1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1514" y="1114422"/>
            <a:ext cx="5694362" cy="81348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D97B81-BBBA-465A-B069-4A463C52D1B6}"/>
              </a:ext>
            </a:extLst>
          </p:cNvPr>
          <p:cNvSpPr txBox="1">
            <a:spLocks/>
          </p:cNvSpPr>
          <p:nvPr userDrawn="1"/>
        </p:nvSpPr>
        <p:spPr>
          <a:xfrm>
            <a:off x="6365876" y="2141693"/>
            <a:ext cx="5841204" cy="76198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/>
              <a:t>Thank you </a:t>
            </a:r>
            <a:endParaRPr lang="hu-HU" sz="4400" dirty="0"/>
          </a:p>
          <a:p>
            <a:pPr>
              <a:defRPr/>
            </a:pPr>
            <a:r>
              <a:rPr lang="en-US" sz="4400" dirty="0"/>
              <a:t>for your attention</a:t>
            </a:r>
            <a:r>
              <a:rPr lang="hu-HU" sz="4400" dirty="0"/>
              <a:t>!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36E8676-952E-493B-BE45-89E69E302FC1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365876" y="5910442"/>
            <a:ext cx="5257799" cy="41823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>
                <a:latin typeface="Muli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xy.z@uni-corvinus.hu</a:t>
            </a:r>
            <a:endParaRPr lang="hu-HU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282992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for your attention!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Ábra 1">
            <a:extLst>
              <a:ext uri="{FF2B5EF4-FFF2-40B4-BE49-F238E27FC236}">
                <a16:creationId xmlns:a16="http://schemas.microsoft.com/office/drawing/2014/main" id="{58CF40DE-3488-4F28-8E08-884CD08AAC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42988" y="1253568"/>
            <a:ext cx="3060385" cy="4371978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E1A7147B-719B-4B06-ABCB-908B8A704C37}"/>
              </a:ext>
            </a:extLst>
          </p:cNvPr>
          <p:cNvSpPr txBox="1">
            <a:spLocks/>
          </p:cNvSpPr>
          <p:nvPr userDrawn="1"/>
        </p:nvSpPr>
        <p:spPr>
          <a:xfrm>
            <a:off x="4751388" y="2141693"/>
            <a:ext cx="5841204" cy="76198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/>
              <a:t>Thank you </a:t>
            </a:r>
            <a:endParaRPr lang="hu-HU" sz="4400" dirty="0"/>
          </a:p>
          <a:p>
            <a:pPr>
              <a:defRPr/>
            </a:pPr>
            <a:r>
              <a:rPr lang="en-US" sz="4400" dirty="0"/>
              <a:t>for your attention</a:t>
            </a:r>
            <a:r>
              <a:rPr lang="hu-HU" sz="4400" dirty="0"/>
              <a:t>!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CFD0DF1-4EF7-40CF-BC06-82D22A3057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751388" y="5910442"/>
            <a:ext cx="5257799" cy="41823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>
                <a:latin typeface="Muli" pitchFamily="2" charset="77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xy.z@uni-corvinus.hu</a:t>
            </a:r>
            <a:endParaRPr lang="hu-HU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901972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for your attention!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3">
            <a:extLst>
              <a:ext uri="{FF2B5EF4-FFF2-40B4-BE49-F238E27FC236}">
                <a16:creationId xmlns:a16="http://schemas.microsoft.com/office/drawing/2014/main" id="{0A2BFEBE-8388-41E7-AC5E-1C834B9EC729}"/>
              </a:ext>
            </a:extLst>
          </p:cNvPr>
          <p:cNvGrpSpPr/>
          <p:nvPr userDrawn="1"/>
        </p:nvGrpSpPr>
        <p:grpSpPr>
          <a:xfrm>
            <a:off x="6102376" y="341240"/>
            <a:ext cx="6681906" cy="7795334"/>
            <a:chOff x="2972635" y="193910"/>
            <a:chExt cx="5581611" cy="6511690"/>
          </a:xfrm>
        </p:grpSpPr>
        <p:pic>
          <p:nvPicPr>
            <p:cNvPr id="5" name="Ábra 4">
              <a:extLst>
                <a:ext uri="{FF2B5EF4-FFF2-40B4-BE49-F238E27FC236}">
                  <a16:creationId xmlns:a16="http://schemas.microsoft.com/office/drawing/2014/main" id="{974488C6-1BF6-46F1-9432-34AC08BF85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82521" y="4333875"/>
              <a:ext cx="2371725" cy="2371725"/>
            </a:xfrm>
            <a:prstGeom prst="rect">
              <a:avLst/>
            </a:prstGeom>
          </p:spPr>
        </p:pic>
        <p:pic>
          <p:nvPicPr>
            <p:cNvPr id="7" name="Ábra 6">
              <a:extLst>
                <a:ext uri="{FF2B5EF4-FFF2-40B4-BE49-F238E27FC236}">
                  <a16:creationId xmlns:a16="http://schemas.microsoft.com/office/drawing/2014/main" id="{25252A8F-1937-4613-8EFA-9D346E05C27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128885" y="193910"/>
              <a:ext cx="1152525" cy="1352550"/>
            </a:xfrm>
            <a:prstGeom prst="rect">
              <a:avLst/>
            </a:prstGeom>
          </p:spPr>
        </p:pic>
        <p:pic>
          <p:nvPicPr>
            <p:cNvPr id="8" name="Ábra 7">
              <a:extLst>
                <a:ext uri="{FF2B5EF4-FFF2-40B4-BE49-F238E27FC236}">
                  <a16:creationId xmlns:a16="http://schemas.microsoft.com/office/drawing/2014/main" id="{87E42343-1EC1-4912-B195-8897B8606F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5829100" y="2914669"/>
              <a:ext cx="466725" cy="466725"/>
            </a:xfrm>
            <a:prstGeom prst="rect">
              <a:avLst/>
            </a:prstGeom>
          </p:spPr>
        </p:pic>
        <p:grpSp>
          <p:nvGrpSpPr>
            <p:cNvPr id="9" name="Csoportba foglalás 8">
              <a:extLst>
                <a:ext uri="{FF2B5EF4-FFF2-40B4-BE49-F238E27FC236}">
                  <a16:creationId xmlns:a16="http://schemas.microsoft.com/office/drawing/2014/main" id="{CD5B022D-3CB7-4C29-9EB1-2944CD07FE6B}"/>
                </a:ext>
              </a:extLst>
            </p:cNvPr>
            <p:cNvGrpSpPr/>
            <p:nvPr userDrawn="1"/>
          </p:nvGrpSpPr>
          <p:grpSpPr>
            <a:xfrm>
              <a:off x="2972635" y="2904730"/>
              <a:ext cx="1895475" cy="1895475"/>
              <a:chOff x="5239584" y="2481262"/>
              <a:chExt cx="1895475" cy="1895475"/>
            </a:xfrm>
          </p:grpSpPr>
          <p:pic>
            <p:nvPicPr>
              <p:cNvPr id="10" name="Ábra 9">
                <a:extLst>
                  <a:ext uri="{FF2B5EF4-FFF2-40B4-BE49-F238E27FC236}">
                    <a16:creationId xmlns:a16="http://schemas.microsoft.com/office/drawing/2014/main" id="{7FCD9CC9-B31A-430F-BF86-4F9F056CFB2A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5239584" y="2481262"/>
                <a:ext cx="1895475" cy="1895475"/>
              </a:xfrm>
              <a:prstGeom prst="rect">
                <a:avLst/>
              </a:prstGeom>
            </p:spPr>
          </p:pic>
          <p:pic>
            <p:nvPicPr>
              <p:cNvPr id="11" name="Ábra 10">
                <a:extLst>
                  <a:ext uri="{FF2B5EF4-FFF2-40B4-BE49-F238E27FC236}">
                    <a16:creationId xmlns:a16="http://schemas.microsoft.com/office/drawing/2014/main" id="{7F84FB8B-8B81-41A8-AB56-04098A1A09E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/>
              </a:stretch>
            </p:blipFill>
            <p:spPr>
              <a:xfrm>
                <a:off x="5968250" y="3209925"/>
                <a:ext cx="438150" cy="438150"/>
              </a:xfrm>
              <a:prstGeom prst="rect">
                <a:avLst/>
              </a:prstGeom>
            </p:spPr>
          </p:pic>
        </p:grpSp>
      </p:grpSp>
      <p:sp>
        <p:nvSpPr>
          <p:cNvPr id="3" name="Téglalap 2">
            <a:extLst>
              <a:ext uri="{FF2B5EF4-FFF2-40B4-BE49-F238E27FC236}">
                <a16:creationId xmlns:a16="http://schemas.microsoft.com/office/drawing/2014/main" id="{08A5C9B6-BDBB-4C15-8DD4-5A643FBDECB1}"/>
              </a:ext>
            </a:extLst>
          </p:cNvPr>
          <p:cNvSpPr/>
          <p:nvPr userDrawn="1"/>
        </p:nvSpPr>
        <p:spPr>
          <a:xfrm>
            <a:off x="0" y="0"/>
            <a:ext cx="2628900" cy="1709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4" name="Picture 6">
            <a:extLst>
              <a:ext uri="{FF2B5EF4-FFF2-40B4-BE49-F238E27FC236}">
                <a16:creationId xmlns:a16="http://schemas.microsoft.com/office/drawing/2014/main" id="{5F036FE3-72ED-4BC7-952C-C677305DAA6E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170372-69AA-4474-B757-46330801C2AC}"/>
              </a:ext>
            </a:extLst>
          </p:cNvPr>
          <p:cNvSpPr txBox="1">
            <a:spLocks/>
          </p:cNvSpPr>
          <p:nvPr userDrawn="1"/>
        </p:nvSpPr>
        <p:spPr>
          <a:xfrm>
            <a:off x="1023110" y="2141693"/>
            <a:ext cx="5841204" cy="76198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400" b="1" kern="6600" baseline="0">
                <a:solidFill>
                  <a:srgbClr val="1B213E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400" dirty="0"/>
              <a:t>Thank you </a:t>
            </a:r>
            <a:endParaRPr lang="hu-HU" sz="4400" dirty="0"/>
          </a:p>
          <a:p>
            <a:pPr>
              <a:defRPr/>
            </a:pPr>
            <a:r>
              <a:rPr lang="en-US" sz="4400" dirty="0"/>
              <a:t>for your attention</a:t>
            </a:r>
            <a:r>
              <a:rPr lang="hu-HU" sz="4400" dirty="0"/>
              <a:t>!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30B6ECB6-0AFA-49F7-B262-C9FC8F7115D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5910442"/>
            <a:ext cx="5059389" cy="41823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>
                <a:latin typeface="Muli" pitchFamily="2" charset="77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xy.z@uni-corvinus.hu</a:t>
            </a:r>
            <a:endParaRPr lang="hu-HU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590361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vinus színséma 9 szí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3429000"/>
            <a:ext cx="4781551" cy="2844800"/>
          </a:xfrm>
          <a:prstGeom prst="rect">
            <a:avLst/>
          </a:prstGeom>
        </p:spPr>
        <p:txBody>
          <a:bodyPr lIns="0" tIns="0" rIns="0" bIns="0"/>
          <a:lstStyle>
            <a:lvl1pPr>
              <a:buFontTx/>
              <a:buNone/>
              <a:defRPr sz="1800">
                <a:latin typeface="Arial "/>
              </a:defRPr>
            </a:lvl1pPr>
          </a:lstStyle>
          <a:p>
            <a:pPr marL="0" indent="0"/>
            <a:r>
              <a:rPr lang="hu-HU" dirty="0"/>
              <a:t>A sablonban létrehoztunk egy </a:t>
            </a:r>
            <a:r>
              <a:rPr lang="hu-HU" b="1" dirty="0"/>
              <a:t>Corvinus színsémát</a:t>
            </a:r>
            <a:r>
              <a:rPr lang="hu-HU" dirty="0"/>
              <a:t> ezekből a színekből +a fehér szín. </a:t>
            </a:r>
          </a:p>
          <a:p>
            <a:pPr marL="0" indent="0"/>
            <a:endParaRPr lang="en-US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43462E45-65F9-49AD-AA8B-15430070D2BD}"/>
              </a:ext>
            </a:extLst>
          </p:cNvPr>
          <p:cNvSpPr/>
          <p:nvPr userDrawn="1"/>
        </p:nvSpPr>
        <p:spPr>
          <a:xfrm>
            <a:off x="6367467" y="1714818"/>
            <a:ext cx="1344613" cy="1137920"/>
          </a:xfrm>
          <a:prstGeom prst="rect">
            <a:avLst/>
          </a:prstGeom>
          <a:solidFill>
            <a:srgbClr val="1B21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#1B213E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33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62</a:t>
            </a:r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7C08E134-A677-4239-90B9-B9C6BEBFDC20}"/>
              </a:ext>
            </a:extLst>
          </p:cNvPr>
          <p:cNvSpPr/>
          <p:nvPr userDrawn="1"/>
        </p:nvSpPr>
        <p:spPr>
          <a:xfrm>
            <a:off x="6367465" y="2838133"/>
            <a:ext cx="1344613" cy="1137920"/>
          </a:xfrm>
          <a:prstGeom prst="rect">
            <a:avLst/>
          </a:prstGeom>
          <a:solidFill>
            <a:srgbClr val="4D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#4D4B66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77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102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555FC28D-891C-4908-9BBE-A24E08667F22}"/>
              </a:ext>
            </a:extLst>
          </p:cNvPr>
          <p:cNvSpPr/>
          <p:nvPr userDrawn="1"/>
        </p:nvSpPr>
        <p:spPr>
          <a:xfrm>
            <a:off x="6367464" y="3976053"/>
            <a:ext cx="1344613" cy="1137920"/>
          </a:xfrm>
          <a:prstGeom prst="rect">
            <a:avLst/>
          </a:prstGeom>
          <a:solidFill>
            <a:srgbClr val="787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#78748A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120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138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09E8CE54-2A16-4026-A269-2BB435B43C26}"/>
              </a:ext>
            </a:extLst>
          </p:cNvPr>
          <p:cNvSpPr/>
          <p:nvPr userDrawn="1"/>
        </p:nvSpPr>
        <p:spPr>
          <a:xfrm>
            <a:off x="7712080" y="1714818"/>
            <a:ext cx="1346400" cy="1137920"/>
          </a:xfrm>
          <a:prstGeom prst="rect">
            <a:avLst/>
          </a:prstGeom>
          <a:solidFill>
            <a:srgbClr val="BF8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#BF8F55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191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85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6EEAE0EE-12E0-40AA-8203-F738F2C8469A}"/>
              </a:ext>
            </a:extLst>
          </p:cNvPr>
          <p:cNvSpPr/>
          <p:nvPr userDrawn="1"/>
        </p:nvSpPr>
        <p:spPr>
          <a:xfrm>
            <a:off x="9058480" y="1714818"/>
            <a:ext cx="1346400" cy="1137920"/>
          </a:xfrm>
          <a:prstGeom prst="rect">
            <a:avLst/>
          </a:prstGeom>
          <a:solidFill>
            <a:srgbClr val="5C68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#5C6873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92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104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115</a:t>
            </a: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id="{D4B90DCE-C055-4C30-966F-F0F4D9C42C25}"/>
              </a:ext>
            </a:extLst>
          </p:cNvPr>
          <p:cNvSpPr/>
          <p:nvPr userDrawn="1"/>
        </p:nvSpPr>
        <p:spPr>
          <a:xfrm>
            <a:off x="7712080" y="2838133"/>
            <a:ext cx="1346400" cy="1137920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#D1AF84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209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132</a:t>
            </a: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192125B8-034D-4CF8-8720-EF893D462AA9}"/>
              </a:ext>
            </a:extLst>
          </p:cNvPr>
          <p:cNvSpPr/>
          <p:nvPr userDrawn="1"/>
        </p:nvSpPr>
        <p:spPr>
          <a:xfrm>
            <a:off x="7712079" y="3976053"/>
            <a:ext cx="1346400" cy="1137920"/>
          </a:xfrm>
          <a:prstGeom prst="rect">
            <a:avLst/>
          </a:prstGeom>
          <a:solidFill>
            <a:srgbClr val="DEC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#DEC5A6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222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166</a:t>
            </a:r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37CA651E-D2CF-4C74-9191-AEDD9DF105AC}"/>
              </a:ext>
            </a:extLst>
          </p:cNvPr>
          <p:cNvSpPr/>
          <p:nvPr userDrawn="1"/>
        </p:nvSpPr>
        <p:spPr>
          <a:xfrm>
            <a:off x="9058478" y="2838133"/>
            <a:ext cx="1346400" cy="1137920"/>
          </a:xfrm>
          <a:prstGeom prst="rect">
            <a:avLst/>
          </a:prstGeom>
          <a:solidFill>
            <a:srgbClr val="898E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#898E97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137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151</a:t>
            </a:r>
          </a:p>
        </p:txBody>
      </p:sp>
      <p:sp>
        <p:nvSpPr>
          <p:cNvPr id="15" name="Rectangle 17">
            <a:extLst>
              <a:ext uri="{FF2B5EF4-FFF2-40B4-BE49-F238E27FC236}">
                <a16:creationId xmlns:a16="http://schemas.microsoft.com/office/drawing/2014/main" id="{0F2F7852-DF54-4CE6-8B1C-4AE9B6E9DE5D}"/>
              </a:ext>
            </a:extLst>
          </p:cNvPr>
          <p:cNvSpPr/>
          <p:nvPr userDrawn="1"/>
        </p:nvSpPr>
        <p:spPr>
          <a:xfrm>
            <a:off x="9058477" y="3976053"/>
            <a:ext cx="1346400" cy="1137920"/>
          </a:xfrm>
          <a:prstGeom prst="rect">
            <a:avLst/>
          </a:prstGeom>
          <a:solidFill>
            <a:srgbClr val="A9AB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#A9ABB2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178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színséma alapszínek</a:t>
            </a:r>
          </a:p>
        </p:txBody>
      </p:sp>
    </p:spTree>
    <p:extLst>
      <p:ext uri="{BB962C8B-B14F-4D97-AF65-F5344CB8AC3E}">
        <p14:creationId xmlns:p14="http://schemas.microsoft.com/office/powerpoint/2010/main" val="28199059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rvinus alapszín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29">
            <a:extLst>
              <a:ext uri="{FF2B5EF4-FFF2-40B4-BE49-F238E27FC236}">
                <a16:creationId xmlns:a16="http://schemas.microsoft.com/office/drawing/2014/main" id="{B3A51A6E-BA40-41E4-9035-49E0B32CB69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7" y="2852738"/>
            <a:ext cx="4781551" cy="342106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600"/>
              </a:spcBef>
              <a:buFontTx/>
              <a:buNone/>
              <a:defRPr sz="1800">
                <a:latin typeface="Arial "/>
              </a:defRPr>
            </a:lvl1pPr>
          </a:lstStyle>
          <a:p>
            <a:r>
              <a:rPr lang="hu-HU" dirty="0"/>
              <a:t>A Corvinus arculati rendszeréhez használt színek listája </a:t>
            </a:r>
            <a:r>
              <a:rPr lang="hu-HU" dirty="0" err="1"/>
              <a:t>hexa</a:t>
            </a:r>
            <a:r>
              <a:rPr lang="hu-HU" dirty="0"/>
              <a:t> kódokkal.</a:t>
            </a:r>
          </a:p>
          <a:p>
            <a:r>
              <a:rPr lang="hu-HU" dirty="0"/>
              <a:t>A sablonban létrehoztunk egy </a:t>
            </a:r>
            <a:r>
              <a:rPr lang="hu-HU" b="1" dirty="0"/>
              <a:t>Corvinus színsémát </a:t>
            </a:r>
            <a:r>
              <a:rPr lang="hu-HU" dirty="0"/>
              <a:t>ezekből a színekből. </a:t>
            </a:r>
            <a:endParaRPr lang="en-US" dirty="0"/>
          </a:p>
          <a:p>
            <a:pPr marL="0" indent="0"/>
            <a:r>
              <a:rPr lang="hu-HU" dirty="0"/>
              <a:t>A PPT nem enged 10 színnél többet előre definiálni. </a:t>
            </a:r>
          </a:p>
          <a:p>
            <a:pPr marL="0" indent="0"/>
            <a:r>
              <a:rPr lang="hu-HU" dirty="0"/>
              <a:t>A</a:t>
            </a:r>
            <a:r>
              <a:rPr lang="en-US" dirty="0"/>
              <a:t> </a:t>
            </a:r>
            <a:r>
              <a:rPr lang="hu-HU" dirty="0"/>
              <a:t>színpalettáról kimaradt színeket</a:t>
            </a:r>
            <a:r>
              <a:rPr lang="en-US" dirty="0"/>
              <a:t> (</a:t>
            </a:r>
            <a:r>
              <a:rPr lang="hu-HU" dirty="0"/>
              <a:t>pirossal) megjelöltük, a megadott </a:t>
            </a:r>
            <a:r>
              <a:rPr lang="hu-HU" dirty="0" err="1"/>
              <a:t>hexa</a:t>
            </a:r>
            <a:r>
              <a:rPr lang="hu-HU" dirty="0"/>
              <a:t> kódokkal lehet egyedileg létrehozni. 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9B4926A-3EFF-4F82-820B-8307E7A163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Corvinus alapszínek</a:t>
            </a:r>
          </a:p>
        </p:txBody>
      </p:sp>
      <p:sp>
        <p:nvSpPr>
          <p:cNvPr id="18" name="Rectangle 1">
            <a:extLst>
              <a:ext uri="{FF2B5EF4-FFF2-40B4-BE49-F238E27FC236}">
                <a16:creationId xmlns:a16="http://schemas.microsoft.com/office/drawing/2014/main" id="{3F1B1C38-5219-49AD-8789-72DF54AB4E39}"/>
              </a:ext>
            </a:extLst>
          </p:cNvPr>
          <p:cNvSpPr/>
          <p:nvPr userDrawn="1"/>
        </p:nvSpPr>
        <p:spPr>
          <a:xfrm>
            <a:off x="6367467" y="584200"/>
            <a:ext cx="1344613" cy="1137920"/>
          </a:xfrm>
          <a:prstGeom prst="rect">
            <a:avLst/>
          </a:prstGeom>
          <a:solidFill>
            <a:srgbClr val="1B21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#1B213E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33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62</a:t>
            </a: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0F43B69D-9954-4231-9B66-69DC48D48644}"/>
              </a:ext>
            </a:extLst>
          </p:cNvPr>
          <p:cNvSpPr/>
          <p:nvPr userDrawn="1"/>
        </p:nvSpPr>
        <p:spPr>
          <a:xfrm>
            <a:off x="6367467" y="1722120"/>
            <a:ext cx="1344613" cy="1137920"/>
          </a:xfrm>
          <a:prstGeom prst="rect">
            <a:avLst/>
          </a:prstGeom>
          <a:solidFill>
            <a:srgbClr val="100C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#100C08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8</a:t>
            </a:r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A8654F13-FF8E-4C3D-814F-2E8AFFBCC3BA}"/>
              </a:ext>
            </a:extLst>
          </p:cNvPr>
          <p:cNvSpPr/>
          <p:nvPr userDrawn="1"/>
        </p:nvSpPr>
        <p:spPr>
          <a:xfrm>
            <a:off x="6367466" y="2860040"/>
            <a:ext cx="1344613" cy="1137920"/>
          </a:xfrm>
          <a:prstGeom prst="rect">
            <a:avLst/>
          </a:prstGeom>
          <a:solidFill>
            <a:srgbClr val="1012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#101226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18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38</a:t>
            </a: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6348C1C8-D574-4E74-BCEF-B6941F1C20E5}"/>
              </a:ext>
            </a:extLst>
          </p:cNvPr>
          <p:cNvSpPr/>
          <p:nvPr userDrawn="1"/>
        </p:nvSpPr>
        <p:spPr>
          <a:xfrm>
            <a:off x="6367465" y="3997960"/>
            <a:ext cx="1344613" cy="1137920"/>
          </a:xfrm>
          <a:prstGeom prst="rect">
            <a:avLst/>
          </a:prstGeom>
          <a:solidFill>
            <a:srgbClr val="4D4B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#4D4B66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77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102</a:t>
            </a:r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93119188-4F99-4312-B799-74E4C83C8820}"/>
              </a:ext>
            </a:extLst>
          </p:cNvPr>
          <p:cNvSpPr/>
          <p:nvPr userDrawn="1"/>
        </p:nvSpPr>
        <p:spPr>
          <a:xfrm>
            <a:off x="6367464" y="5135880"/>
            <a:ext cx="1344613" cy="1137920"/>
          </a:xfrm>
          <a:prstGeom prst="rect">
            <a:avLst/>
          </a:prstGeom>
          <a:solidFill>
            <a:srgbClr val="787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#78748A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120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116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138</a:t>
            </a:r>
          </a:p>
        </p:txBody>
      </p:sp>
      <p:sp>
        <p:nvSpPr>
          <p:cNvPr id="24" name="Rectangle 5">
            <a:extLst>
              <a:ext uri="{FF2B5EF4-FFF2-40B4-BE49-F238E27FC236}">
                <a16:creationId xmlns:a16="http://schemas.microsoft.com/office/drawing/2014/main" id="{E7AB0B3B-92B4-4928-8894-AB6F8686A0F1}"/>
              </a:ext>
            </a:extLst>
          </p:cNvPr>
          <p:cNvSpPr/>
          <p:nvPr userDrawn="1"/>
        </p:nvSpPr>
        <p:spPr>
          <a:xfrm>
            <a:off x="7712080" y="584200"/>
            <a:ext cx="1346400" cy="1137920"/>
          </a:xfrm>
          <a:prstGeom prst="rect">
            <a:avLst/>
          </a:prstGeom>
          <a:solidFill>
            <a:srgbClr val="BF8F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#BF8F55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191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85</a:t>
            </a: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8954F0D5-A3EA-4852-9100-C78D820750D1}"/>
              </a:ext>
            </a:extLst>
          </p:cNvPr>
          <p:cNvSpPr/>
          <p:nvPr userDrawn="1"/>
        </p:nvSpPr>
        <p:spPr>
          <a:xfrm>
            <a:off x="9058480" y="584200"/>
            <a:ext cx="1346400" cy="1137920"/>
          </a:xfrm>
          <a:prstGeom prst="rect">
            <a:avLst/>
          </a:prstGeom>
          <a:solidFill>
            <a:srgbClr val="5C68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#5C6873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92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104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115</a:t>
            </a:r>
          </a:p>
        </p:txBody>
      </p:sp>
      <p:sp>
        <p:nvSpPr>
          <p:cNvPr id="26" name="Rectangle 7">
            <a:extLst>
              <a:ext uri="{FF2B5EF4-FFF2-40B4-BE49-F238E27FC236}">
                <a16:creationId xmlns:a16="http://schemas.microsoft.com/office/drawing/2014/main" id="{1A3FB253-8265-499D-B2D0-FA148DD41FD3}"/>
              </a:ext>
            </a:extLst>
          </p:cNvPr>
          <p:cNvSpPr/>
          <p:nvPr userDrawn="1"/>
        </p:nvSpPr>
        <p:spPr>
          <a:xfrm>
            <a:off x="10404893" y="584200"/>
            <a:ext cx="1346400" cy="1137920"/>
          </a:xfrm>
          <a:prstGeom prst="rect">
            <a:avLst/>
          </a:prstGeom>
          <a:solidFill>
            <a:srgbClr val="F5C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#F5C832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245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200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50</a:t>
            </a: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3D4C8A9A-3720-4F41-863C-BA3A99368987}"/>
              </a:ext>
            </a:extLst>
          </p:cNvPr>
          <p:cNvSpPr/>
          <p:nvPr userDrawn="1"/>
        </p:nvSpPr>
        <p:spPr>
          <a:xfrm>
            <a:off x="7712079" y="1722120"/>
            <a:ext cx="1346400" cy="1137920"/>
          </a:xfrm>
          <a:prstGeom prst="rect">
            <a:avLst/>
          </a:prstGeom>
          <a:solidFill>
            <a:srgbClr val="855C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#855C24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133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92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36</a:t>
            </a:r>
          </a:p>
        </p:txBody>
      </p:sp>
      <p:sp>
        <p:nvSpPr>
          <p:cNvPr id="28" name="Rectangle 13">
            <a:extLst>
              <a:ext uri="{FF2B5EF4-FFF2-40B4-BE49-F238E27FC236}">
                <a16:creationId xmlns:a16="http://schemas.microsoft.com/office/drawing/2014/main" id="{A6C8CE92-A9CE-4EC0-BA7B-7093D71FBD95}"/>
              </a:ext>
            </a:extLst>
          </p:cNvPr>
          <p:cNvSpPr/>
          <p:nvPr userDrawn="1"/>
        </p:nvSpPr>
        <p:spPr>
          <a:xfrm>
            <a:off x="7712080" y="2860040"/>
            <a:ext cx="1346400" cy="1137920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#D1AF84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209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132</a:t>
            </a:r>
          </a:p>
        </p:txBody>
      </p:sp>
      <p:sp>
        <p:nvSpPr>
          <p:cNvPr id="29" name="Rectangle 14">
            <a:extLst>
              <a:ext uri="{FF2B5EF4-FFF2-40B4-BE49-F238E27FC236}">
                <a16:creationId xmlns:a16="http://schemas.microsoft.com/office/drawing/2014/main" id="{B8FD5C4F-0017-4B60-9EE6-EFD2C8D535F0}"/>
              </a:ext>
            </a:extLst>
          </p:cNvPr>
          <p:cNvSpPr/>
          <p:nvPr userDrawn="1"/>
        </p:nvSpPr>
        <p:spPr>
          <a:xfrm>
            <a:off x="7712079" y="3997960"/>
            <a:ext cx="1346400" cy="1137920"/>
          </a:xfrm>
          <a:prstGeom prst="rect">
            <a:avLst/>
          </a:prstGeom>
          <a:solidFill>
            <a:srgbClr val="DEC5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#DEC5A6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222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166</a:t>
            </a:r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27C24D85-E95A-4017-AC34-546178E1135E}"/>
              </a:ext>
            </a:extLst>
          </p:cNvPr>
          <p:cNvSpPr/>
          <p:nvPr userDrawn="1"/>
        </p:nvSpPr>
        <p:spPr>
          <a:xfrm>
            <a:off x="9058479" y="1722120"/>
            <a:ext cx="1346400" cy="1137920"/>
          </a:xfrm>
          <a:prstGeom prst="rect">
            <a:avLst/>
          </a:prstGeom>
          <a:solidFill>
            <a:srgbClr val="3D45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#3D454C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61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69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76</a:t>
            </a:r>
          </a:p>
        </p:txBody>
      </p:sp>
      <p:sp>
        <p:nvSpPr>
          <p:cNvPr id="31" name="Rectangle 16">
            <a:extLst>
              <a:ext uri="{FF2B5EF4-FFF2-40B4-BE49-F238E27FC236}">
                <a16:creationId xmlns:a16="http://schemas.microsoft.com/office/drawing/2014/main" id="{CBAD6C19-7AB7-4B14-85B5-BF936C07FA3C}"/>
              </a:ext>
            </a:extLst>
          </p:cNvPr>
          <p:cNvSpPr/>
          <p:nvPr userDrawn="1"/>
        </p:nvSpPr>
        <p:spPr>
          <a:xfrm>
            <a:off x="9058478" y="2860040"/>
            <a:ext cx="1346400" cy="1137920"/>
          </a:xfrm>
          <a:prstGeom prst="rect">
            <a:avLst/>
          </a:prstGeom>
          <a:solidFill>
            <a:srgbClr val="898E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#898E97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137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142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151</a:t>
            </a:r>
          </a:p>
        </p:txBody>
      </p:sp>
      <p:sp>
        <p:nvSpPr>
          <p:cNvPr id="32" name="Rectangle 17">
            <a:extLst>
              <a:ext uri="{FF2B5EF4-FFF2-40B4-BE49-F238E27FC236}">
                <a16:creationId xmlns:a16="http://schemas.microsoft.com/office/drawing/2014/main" id="{9A0C7AA0-06A0-45D4-B090-D134938055E9}"/>
              </a:ext>
            </a:extLst>
          </p:cNvPr>
          <p:cNvSpPr/>
          <p:nvPr userDrawn="1"/>
        </p:nvSpPr>
        <p:spPr>
          <a:xfrm>
            <a:off x="9058477" y="3997960"/>
            <a:ext cx="1346400" cy="1137920"/>
          </a:xfrm>
          <a:prstGeom prst="rect">
            <a:avLst/>
          </a:prstGeom>
          <a:solidFill>
            <a:srgbClr val="A9AB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#A9ABB2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169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178</a:t>
            </a:r>
          </a:p>
        </p:txBody>
      </p:sp>
      <p:sp>
        <p:nvSpPr>
          <p:cNvPr id="33" name="Rectangle 18">
            <a:extLst>
              <a:ext uri="{FF2B5EF4-FFF2-40B4-BE49-F238E27FC236}">
                <a16:creationId xmlns:a16="http://schemas.microsoft.com/office/drawing/2014/main" id="{2B13CCB4-4545-482E-A568-B5A7612D4CD8}"/>
              </a:ext>
            </a:extLst>
          </p:cNvPr>
          <p:cNvSpPr/>
          <p:nvPr userDrawn="1"/>
        </p:nvSpPr>
        <p:spPr>
          <a:xfrm>
            <a:off x="10404893" y="1722120"/>
            <a:ext cx="1346400" cy="1137920"/>
          </a:xfrm>
          <a:prstGeom prst="rect">
            <a:avLst/>
          </a:prstGeom>
          <a:solidFill>
            <a:srgbClr val="E0AA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#E0AA26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224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170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38</a:t>
            </a:r>
          </a:p>
        </p:txBody>
      </p:sp>
      <p:sp>
        <p:nvSpPr>
          <p:cNvPr id="34" name="Rectangle 19">
            <a:extLst>
              <a:ext uri="{FF2B5EF4-FFF2-40B4-BE49-F238E27FC236}">
                <a16:creationId xmlns:a16="http://schemas.microsoft.com/office/drawing/2014/main" id="{5AFDA953-A639-4EC5-8B9E-0077AF2C3678}"/>
              </a:ext>
            </a:extLst>
          </p:cNvPr>
          <p:cNvSpPr/>
          <p:nvPr userDrawn="1"/>
        </p:nvSpPr>
        <p:spPr>
          <a:xfrm>
            <a:off x="10404893" y="2860040"/>
            <a:ext cx="1346400" cy="1137920"/>
          </a:xfrm>
          <a:prstGeom prst="rect">
            <a:avLst/>
          </a:prstGeom>
          <a:solidFill>
            <a:srgbClr val="F9D9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#F9D97C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249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217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124</a:t>
            </a:r>
          </a:p>
        </p:txBody>
      </p:sp>
      <p:sp>
        <p:nvSpPr>
          <p:cNvPr id="35" name="Rectangle 20">
            <a:extLst>
              <a:ext uri="{FF2B5EF4-FFF2-40B4-BE49-F238E27FC236}">
                <a16:creationId xmlns:a16="http://schemas.microsoft.com/office/drawing/2014/main" id="{AA0BE88F-4281-47E0-B119-418291CEBAD1}"/>
              </a:ext>
            </a:extLst>
          </p:cNvPr>
          <p:cNvSpPr/>
          <p:nvPr userDrawn="1"/>
        </p:nvSpPr>
        <p:spPr>
          <a:xfrm>
            <a:off x="10404880" y="3997960"/>
            <a:ext cx="1346400" cy="1137920"/>
          </a:xfrm>
          <a:prstGeom prst="rect">
            <a:avLst/>
          </a:prstGeom>
          <a:solidFill>
            <a:srgbClr val="FBE3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#FBE3A5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R: 251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G: 227</a:t>
            </a:r>
          </a:p>
          <a:p>
            <a:pPr marL="252000"/>
            <a:r>
              <a:rPr lang="hu-HU" sz="1400" dirty="0">
                <a:latin typeface="Arial" panose="020B0604020202020204" pitchFamily="34" charset="0"/>
                <a:cs typeface="Arial" panose="020B0604020202020204" pitchFamily="34" charset="0"/>
              </a:rPr>
              <a:t>B: 165</a:t>
            </a:r>
          </a:p>
        </p:txBody>
      </p:sp>
      <p:sp>
        <p:nvSpPr>
          <p:cNvPr id="36" name="Ellipszis 35">
            <a:extLst>
              <a:ext uri="{FF2B5EF4-FFF2-40B4-BE49-F238E27FC236}">
                <a16:creationId xmlns:a16="http://schemas.microsoft.com/office/drawing/2014/main" id="{851865AF-78D6-47D9-854F-8130F5B706E7}"/>
              </a:ext>
            </a:extLst>
          </p:cNvPr>
          <p:cNvSpPr/>
          <p:nvPr userDrawn="1"/>
        </p:nvSpPr>
        <p:spPr>
          <a:xfrm>
            <a:off x="7440614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7" name="Ellipszis 36">
            <a:extLst>
              <a:ext uri="{FF2B5EF4-FFF2-40B4-BE49-F238E27FC236}">
                <a16:creationId xmlns:a16="http://schemas.microsoft.com/office/drawing/2014/main" id="{C1AB5074-C0EF-44B7-9FBC-3D3AABCD40AB}"/>
              </a:ext>
            </a:extLst>
          </p:cNvPr>
          <p:cNvSpPr/>
          <p:nvPr userDrawn="1"/>
        </p:nvSpPr>
        <p:spPr>
          <a:xfrm>
            <a:off x="8774846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8" name="Ellipszis 37">
            <a:extLst>
              <a:ext uri="{FF2B5EF4-FFF2-40B4-BE49-F238E27FC236}">
                <a16:creationId xmlns:a16="http://schemas.microsoft.com/office/drawing/2014/main" id="{11FF2E33-97C7-40E1-8BFC-4B8D1A1BC775}"/>
              </a:ext>
            </a:extLst>
          </p:cNvPr>
          <p:cNvSpPr/>
          <p:nvPr userDrawn="1"/>
        </p:nvSpPr>
        <p:spPr>
          <a:xfrm>
            <a:off x="10094766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9" name="Ellipszis 38">
            <a:extLst>
              <a:ext uri="{FF2B5EF4-FFF2-40B4-BE49-F238E27FC236}">
                <a16:creationId xmlns:a16="http://schemas.microsoft.com/office/drawing/2014/main" id="{5D8EB508-6849-4555-AF7B-FE97CAF9AC98}"/>
              </a:ext>
            </a:extLst>
          </p:cNvPr>
          <p:cNvSpPr/>
          <p:nvPr userDrawn="1"/>
        </p:nvSpPr>
        <p:spPr>
          <a:xfrm>
            <a:off x="11441166" y="258777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0" name="Ellipszis 39">
            <a:extLst>
              <a:ext uri="{FF2B5EF4-FFF2-40B4-BE49-F238E27FC236}">
                <a16:creationId xmlns:a16="http://schemas.microsoft.com/office/drawing/2014/main" id="{3314827D-1C74-46C0-AF99-F4B2A5263CF1}"/>
              </a:ext>
            </a:extLst>
          </p:cNvPr>
          <p:cNvSpPr/>
          <p:nvPr userDrawn="1"/>
        </p:nvSpPr>
        <p:spPr>
          <a:xfrm>
            <a:off x="11441166" y="1410963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1" name="Ellipszis 40">
            <a:extLst>
              <a:ext uri="{FF2B5EF4-FFF2-40B4-BE49-F238E27FC236}">
                <a16:creationId xmlns:a16="http://schemas.microsoft.com/office/drawing/2014/main" id="{F9E5CA21-8EAC-42EC-BFE8-BE6A4F66B458}"/>
              </a:ext>
            </a:extLst>
          </p:cNvPr>
          <p:cNvSpPr/>
          <p:nvPr userDrawn="1"/>
        </p:nvSpPr>
        <p:spPr>
          <a:xfrm>
            <a:off x="11441166" y="3684784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2" name="Ellipszis 41">
            <a:extLst>
              <a:ext uri="{FF2B5EF4-FFF2-40B4-BE49-F238E27FC236}">
                <a16:creationId xmlns:a16="http://schemas.microsoft.com/office/drawing/2014/main" id="{6D619A9F-D304-4BAA-83E6-E423537CF1E3}"/>
              </a:ext>
            </a:extLst>
          </p:cNvPr>
          <p:cNvSpPr/>
          <p:nvPr userDrawn="1"/>
        </p:nvSpPr>
        <p:spPr>
          <a:xfrm>
            <a:off x="11441166" y="4863619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3" name="Ellipszis 42">
            <a:extLst>
              <a:ext uri="{FF2B5EF4-FFF2-40B4-BE49-F238E27FC236}">
                <a16:creationId xmlns:a16="http://schemas.microsoft.com/office/drawing/2014/main" id="{14CD199B-FC64-4973-B66D-29B56F69A5EC}"/>
              </a:ext>
            </a:extLst>
          </p:cNvPr>
          <p:cNvSpPr/>
          <p:nvPr userDrawn="1"/>
        </p:nvSpPr>
        <p:spPr>
          <a:xfrm>
            <a:off x="7440614" y="3684784"/>
            <a:ext cx="189084" cy="18908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217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2724805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5" y="1709738"/>
            <a:ext cx="11096622" cy="76198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ct val="100000"/>
              </a:lnSpc>
              <a:defRPr sz="6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66 </a:t>
            </a:r>
            <a:r>
              <a:rPr lang="hu-HU" dirty="0" err="1"/>
              <a:t>pt</a:t>
            </a:r>
            <a:endParaRPr lang="hu-HU" dirty="0"/>
          </a:p>
        </p:txBody>
      </p:sp>
      <p:pic>
        <p:nvPicPr>
          <p:cNvPr id="2" name="Picture 5">
            <a:extLst>
              <a:ext uri="{FF2B5EF4-FFF2-40B4-BE49-F238E27FC236}">
                <a16:creationId xmlns:a16="http://schemas.microsoft.com/office/drawing/2014/main" id="{09E48E4C-EDD7-4446-AE58-5628F6DED1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8238" y="3301340"/>
            <a:ext cx="3107796" cy="3107796"/>
          </a:xfrm>
          <a:prstGeom prst="rect">
            <a:avLst/>
          </a:prstGeom>
        </p:spPr>
      </p:pic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DDE6398-A52B-440D-9DFE-4B7AFF3A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2C7FF27-DF77-481A-8C40-FFD9276E7D56}" type="datetime1">
              <a:rPr lang="hu-HU" smtClean="0"/>
              <a:t>2023. 06. 12.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75031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kafelü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>
            <a:extLst>
              <a:ext uri="{FF2B5EF4-FFF2-40B4-BE49-F238E27FC236}">
                <a16:creationId xmlns:a16="http://schemas.microsoft.com/office/drawing/2014/main" id="{569BC797-6F34-45E1-B3B7-7A81BDF20EEB}"/>
              </a:ext>
            </a:extLst>
          </p:cNvPr>
          <p:cNvSpPr/>
          <p:nvPr userDrawn="1"/>
        </p:nvSpPr>
        <p:spPr>
          <a:xfrm>
            <a:off x="0" y="1709738"/>
            <a:ext cx="12192000" cy="5148262"/>
          </a:xfrm>
          <a:prstGeom prst="rect">
            <a:avLst/>
          </a:prstGeom>
          <a:solidFill>
            <a:srgbClr val="1B21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4000" tIns="0" rIns="576000" bIns="0" rtlCol="0" anchor="ctr"/>
          <a:lstStyle/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 az a felület, amin belül kell mindent megoldani!</a:t>
            </a:r>
          </a:p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felette lévő terület mindig szabadon marad, ott csak a Corvinus logó, a dátum és a vetítés/dia címe szerepel.</a:t>
            </a:r>
          </a:p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Adódhat olyan helyzet, amikor grafikon esetleg belenyúlik ebbe a zónába, de az is csak a második harmadban történhet, és nem zavarhat bele a „Dia címsor” szövegébe. </a:t>
            </a:r>
          </a:p>
          <a:p>
            <a:endParaRPr lang="hu-H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dián szereplő szövegek 18 pontos </a:t>
            </a:r>
            <a:r>
              <a:rPr lang="hu-H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szimpla sortávolsággal. Mindig balra rendezett, szabadsoros, soha nem sorkizárt!!!</a:t>
            </a:r>
          </a:p>
          <a:p>
            <a:r>
              <a:rPr lang="hu-H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betűk méretét csak abban az esetben csökkentsük 1 ponttal, ha ezen 1 sor beférése múlik.</a:t>
            </a:r>
          </a:p>
          <a:p>
            <a:endParaRPr lang="hu-H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>
              <a:solidFill>
                <a:schemeClr val="bg1"/>
              </a:solidFill>
            </a:endParaRP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FA795C05-B2F8-41AF-841C-265ED6476F67}"/>
              </a:ext>
            </a:extLst>
          </p:cNvPr>
          <p:cNvSpPr/>
          <p:nvPr userDrawn="1"/>
        </p:nvSpPr>
        <p:spPr>
          <a:xfrm>
            <a:off x="4210050" y="0"/>
            <a:ext cx="4081463" cy="1709738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0AB4A51A-34AC-4B17-AA02-C76BF89718F9}"/>
              </a:ext>
            </a:extLst>
          </p:cNvPr>
          <p:cNvSpPr/>
          <p:nvPr userDrawn="1"/>
        </p:nvSpPr>
        <p:spPr>
          <a:xfrm>
            <a:off x="0" y="1709738"/>
            <a:ext cx="550863" cy="566737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5F131E2F-739E-4FB6-8334-6BBAE8D79216}"/>
              </a:ext>
            </a:extLst>
          </p:cNvPr>
          <p:cNvSpPr/>
          <p:nvPr userDrawn="1"/>
        </p:nvSpPr>
        <p:spPr>
          <a:xfrm>
            <a:off x="0" y="6273801"/>
            <a:ext cx="550863" cy="584200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DAF687B6-45A5-4957-8ADF-EB3322021C23}"/>
              </a:ext>
            </a:extLst>
          </p:cNvPr>
          <p:cNvSpPr/>
          <p:nvPr userDrawn="1"/>
        </p:nvSpPr>
        <p:spPr>
          <a:xfrm>
            <a:off x="11623674" y="6273800"/>
            <a:ext cx="568326" cy="584200"/>
          </a:xfrm>
          <a:prstGeom prst="rect">
            <a:avLst/>
          </a:prstGeom>
          <a:solidFill>
            <a:srgbClr val="D1AF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7467B71B-FECD-40B3-9EF3-5D6B82D4E009}"/>
              </a:ext>
            </a:extLst>
          </p:cNvPr>
          <p:cNvCxnSpPr>
            <a:cxnSpLocks/>
          </p:cNvCxnSpPr>
          <p:nvPr userDrawn="1"/>
        </p:nvCxnSpPr>
        <p:spPr>
          <a:xfrm>
            <a:off x="1042988" y="1093304"/>
            <a:ext cx="0" cy="5764696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4156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nkafelü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1">
            <a:extLst>
              <a:ext uri="{FF2B5EF4-FFF2-40B4-BE49-F238E27FC236}">
                <a16:creationId xmlns:a16="http://schemas.microsoft.com/office/drawing/2014/main" id="{E0CD8A8D-2A37-49C6-8210-82146D3BBB5A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99165057"/>
              </p:ext>
            </p:extLst>
          </p:nvPr>
        </p:nvGraphicFramePr>
        <p:xfrm>
          <a:off x="4751388" y="2852738"/>
          <a:ext cx="6872292" cy="3451576"/>
        </p:xfrm>
        <a:graphic>
          <a:graphicData uri="http://schemas.openxmlformats.org/drawingml/2006/table">
            <a:tbl>
              <a:tblPr firstRow="1">
                <a:tableStyleId>{8FD4443E-F989-4FC4-A0C8-D5A2AF1F390B}</a:tableStyleId>
              </a:tblPr>
              <a:tblGrid>
                <a:gridCol w="1145382">
                  <a:extLst>
                    <a:ext uri="{9D8B030D-6E8A-4147-A177-3AD203B41FA5}">
                      <a16:colId xmlns:a16="http://schemas.microsoft.com/office/drawing/2014/main" val="25465378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4252401850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2691314751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1416183067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3641331892"/>
                    </a:ext>
                  </a:extLst>
                </a:gridCol>
                <a:gridCol w="1145382">
                  <a:extLst>
                    <a:ext uri="{9D8B030D-6E8A-4147-A177-3AD203B41FA5}">
                      <a16:colId xmlns:a16="http://schemas.microsoft.com/office/drawing/2014/main" val="2820213842"/>
                    </a:ext>
                  </a:extLst>
                </a:gridCol>
              </a:tblGrid>
              <a:tr h="5322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  <a:cs typeface="Arial Narrow" panose="020B0604020202020204" pitchFamily="34" charset="0"/>
                        </a:rPr>
                        <a:t>Fejléc</a:t>
                      </a:r>
                    </a:p>
                  </a:txBody>
                  <a:tcPr marL="72000" marR="72000" marT="72000" marB="0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  <a:cs typeface="Arial Narrow" panose="020B0604020202020204" pitchFamily="34" charset="0"/>
                        </a:rPr>
                        <a:t>Fejléc</a:t>
                      </a: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</a:rPr>
                        <a:t>Fejléc</a:t>
                      </a:r>
                    </a:p>
                    <a:p>
                      <a:endParaRPr lang="hu-HU" sz="900" dirty="0">
                        <a:solidFill>
                          <a:srgbClr val="1B213E"/>
                        </a:solidFill>
                      </a:endParaRP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</a:rPr>
                        <a:t>Fejléc</a:t>
                      </a: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</a:rPr>
                        <a:t>Fejléc</a:t>
                      </a: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1" i="0" dirty="0">
                          <a:solidFill>
                            <a:srgbClr val="1B213E"/>
                          </a:solidFill>
                          <a:latin typeface="Georgia" panose="02040502050405020303" pitchFamily="18" charset="0"/>
                        </a:rPr>
                        <a:t>Fejléc</a:t>
                      </a:r>
                    </a:p>
                  </a:txBody>
                  <a:tcPr marL="72000" marR="72000"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C5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698621"/>
                  </a:ext>
                </a:extLst>
              </a:tr>
              <a:tr h="3636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900" b="0" i="0" dirty="0">
                          <a:solidFill>
                            <a:srgbClr val="1B213E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Fejléc 2</a:t>
                      </a:r>
                    </a:p>
                  </a:txBody>
                  <a:tcPr marL="72000" marR="7200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54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AB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81467"/>
                  </a:ext>
                </a:extLst>
              </a:tr>
              <a:tr h="36361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188170"/>
                  </a:ext>
                </a:extLst>
              </a:tr>
              <a:tr h="36653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599051"/>
                  </a:ext>
                </a:extLst>
              </a:tr>
              <a:tr h="365226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35829"/>
                  </a:ext>
                </a:extLst>
              </a:tr>
              <a:tr h="36653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2790493"/>
                  </a:ext>
                </a:extLst>
              </a:tr>
              <a:tr h="36361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5648282"/>
                  </a:ext>
                </a:extLst>
              </a:tr>
              <a:tr h="366539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6929519"/>
                  </a:ext>
                </a:extLst>
              </a:tr>
              <a:tr h="363613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hu-HU" sz="900" dirty="0">
                        <a:solidFill>
                          <a:srgbClr val="BF8F5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F8F5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479274"/>
                  </a:ext>
                </a:extLst>
              </a:tr>
            </a:tbl>
          </a:graphicData>
        </a:graphic>
      </p:graphicFrame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B0E2FA13-E2E8-477F-A01D-4CEE2C6AB77C}"/>
              </a:ext>
            </a:extLst>
          </p:cNvPr>
          <p:cNvSpPr txBox="1">
            <a:spLocks/>
          </p:cNvSpPr>
          <p:nvPr userDrawn="1"/>
        </p:nvSpPr>
        <p:spPr>
          <a:xfrm>
            <a:off x="1042988" y="2852738"/>
            <a:ext cx="3167062" cy="3421062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Ezen az oldalon egy táblázat mintát mutatunk be, amit lehet bővíteni, szűkíteni, átszínezni.</a:t>
            </a:r>
          </a:p>
          <a:p>
            <a:endParaRPr lang="hu-HU" dirty="0"/>
          </a:p>
          <a:p>
            <a:r>
              <a:rPr lang="hu-HU" dirty="0"/>
              <a:t>A </a:t>
            </a:r>
            <a:r>
              <a:rPr lang="hu-HU" dirty="0" err="1"/>
              <a:t>ppt</a:t>
            </a:r>
            <a:r>
              <a:rPr lang="hu-HU" dirty="0"/>
              <a:t>-be beépített táblázatok a </a:t>
            </a:r>
            <a:r>
              <a:rPr lang="en-US" dirty="0"/>
              <a:t>Corvinus </a:t>
            </a:r>
            <a:r>
              <a:rPr lang="en-US" dirty="0" err="1"/>
              <a:t>színséma</a:t>
            </a:r>
            <a:r>
              <a:rPr lang="en-US" dirty="0"/>
              <a:t> </a:t>
            </a:r>
            <a:r>
              <a:rPr lang="en-US" dirty="0" err="1"/>
              <a:t>szerint</a:t>
            </a:r>
            <a:r>
              <a:rPr lang="en-US" dirty="0"/>
              <a:t> </a:t>
            </a:r>
            <a:r>
              <a:rPr lang="en-US" dirty="0" err="1"/>
              <a:t>vesz</a:t>
            </a:r>
            <a:r>
              <a:rPr lang="en-US" dirty="0"/>
              <a:t> </a:t>
            </a:r>
            <a:r>
              <a:rPr lang="en-US" dirty="0" err="1"/>
              <a:t>fel</a:t>
            </a:r>
            <a:r>
              <a:rPr lang="en-US" dirty="0"/>
              <a:t> </a:t>
            </a:r>
            <a:r>
              <a:rPr lang="en-US" dirty="0" err="1"/>
              <a:t>árnyalatokat</a:t>
            </a:r>
            <a:r>
              <a:rPr lang="en-US" dirty="0"/>
              <a:t>.</a:t>
            </a:r>
            <a:endParaRPr lang="hu-HU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15828C34-E8A6-4A47-AFBC-17911EEF09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5292725" cy="126901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Táblázat minta</a:t>
            </a:r>
          </a:p>
        </p:txBody>
      </p:sp>
    </p:spTree>
    <p:extLst>
      <p:ext uri="{BB962C8B-B14F-4D97-AF65-F5344CB8AC3E}">
        <p14:creationId xmlns:p14="http://schemas.microsoft.com/office/powerpoint/2010/main" val="403820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09E48E4C-EDD7-4446-AE58-5628F6DED1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28238" y="3301340"/>
            <a:ext cx="3107796" cy="3107796"/>
          </a:xfrm>
          <a:prstGeom prst="rect">
            <a:avLst/>
          </a:prstGeom>
        </p:spPr>
      </p:pic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DDE6398-A52B-440D-9DFE-4B7AFF3A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2C7FF27-DF77-481A-8C40-FFD9276E7D56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48C49F5-362A-46CE-8366-5C4FC5BD308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4" y="1557353"/>
            <a:ext cx="11096623" cy="187164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44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Georgia 44 </a:t>
            </a:r>
            <a:r>
              <a:rPr lang="en-US" dirty="0" err="1"/>
              <a:t>pt</a:t>
            </a:r>
            <a:endParaRPr lang="hu-HU" dirty="0"/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C928E63-DE49-46D7-BADE-590FC65B3F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3455504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4429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+1 nagy kép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C0AF2DE-309C-459E-8C51-5E6FFE071A37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718643"/>
            <a:ext cx="12193587" cy="513935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3105796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5" y="2090729"/>
            <a:ext cx="11096622" cy="761982"/>
          </a:xfrm>
          <a:prstGeom prst="rect">
            <a:avLst/>
          </a:prstGeom>
        </p:spPr>
        <p:txBody>
          <a:bodyPr lIns="0" tIns="0" rIns="0" bIns="0" anchor="b" anchorCtr="0"/>
          <a:lstStyle>
            <a:lvl1pPr algn="l">
              <a:lnSpc>
                <a:spcPct val="100000"/>
              </a:lnSpc>
              <a:defRPr sz="6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66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DDE6398-A52B-440D-9DFE-4B7AFF3A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9E7CC9B-6FBC-4B11-8C2D-F339BA646A5F}" type="datetime1">
              <a:rPr lang="hu-HU" smtClean="0"/>
              <a:t>2023. 06. 12.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1823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 +1 nagy kép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C0AF2DE-309C-459E-8C51-5E6FFE071A37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0" y="1718643"/>
            <a:ext cx="12193587" cy="513935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3" y="3105796"/>
            <a:ext cx="7431088" cy="70419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1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41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AA0E2B3-C33F-44BF-BD24-838C7225A4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5" y="2090729"/>
            <a:ext cx="11096622" cy="76198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44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44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1DDE6398-A52B-440D-9DFE-4B7AFF3ACC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9E7CC9B-6FBC-4B11-8C2D-F339BA646A5F}" type="datetime1">
              <a:rPr lang="hu-HU" smtClean="0"/>
              <a:t>2023. 06. 12.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0853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hasáb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10601325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39AEF92C-FC57-429C-87FC-521B33F9160A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47513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800" dirty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638DDE7-9783-488A-8A38-F97EEBD01D9A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8461375" y="3429000"/>
            <a:ext cx="3162300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800" dirty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42DD2C20-4170-43F2-A180-4C8180D34A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C55738D-7C28-43CB-B666-7AD4A0178B23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4994868-AE02-42BD-B69E-E49EAF9CAA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7057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hasáb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E3D5CE5-894B-D641-97F3-B5228CC2AA1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10601325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err="1"/>
              <a:t>Arial</a:t>
            </a:r>
            <a:r>
              <a:rPr lang="hu-HU" dirty="0"/>
              <a:t> 24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370467-A302-47AA-A9F3-129DA56EDF6E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>
              <a:lnSpc>
                <a:spcPct val="100000"/>
              </a:lnSpc>
              <a:spcBef>
                <a:spcPts val="0"/>
              </a:spcBef>
              <a:buSzPct val="111000"/>
              <a:buFont typeface="Wingdings" panose="05000000000000000000" pitchFamily="2" charset="2"/>
              <a:buChar char="§"/>
              <a:tabLst>
                <a:tab pos="252000" algn="l"/>
              </a:tabLs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32C0B078-11E6-4C76-B9A6-2E3797304E45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6B4D056B-5CB7-473E-9616-97918C589588}"/>
              </a:ext>
            </a:extLst>
          </p:cNvPr>
          <p:cNvSpPr>
            <a:spLocks noGrp="1"/>
          </p:cNvSpPr>
          <p:nvPr>
            <p:ph type="body" sz="half" idx="14" hasCustomPrompt="1"/>
          </p:nvPr>
        </p:nvSpPr>
        <p:spPr>
          <a:xfrm>
            <a:off x="4744243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>
              <a:lnSpc>
                <a:spcPct val="100000"/>
              </a:lnSpc>
              <a:spcBef>
                <a:spcPts val="0"/>
              </a:spcBef>
              <a:buSzPct val="111000"/>
              <a:buFont typeface="Wingdings" panose="05000000000000000000" pitchFamily="2" charset="2"/>
              <a:buChar char="§"/>
              <a:tabLst>
                <a:tab pos="252000" algn="l"/>
              </a:tabLs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BD5047B-66CA-4D9B-AE1B-83209A84A2CD}"/>
              </a:ext>
            </a:extLst>
          </p:cNvPr>
          <p:cNvSpPr>
            <a:spLocks noGrp="1"/>
          </p:cNvSpPr>
          <p:nvPr>
            <p:ph type="body" sz="half" idx="15" hasCustomPrompt="1"/>
          </p:nvPr>
        </p:nvSpPr>
        <p:spPr>
          <a:xfrm>
            <a:off x="8456613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216000" indent="-216000">
              <a:lnSpc>
                <a:spcPct val="100000"/>
              </a:lnSpc>
              <a:spcBef>
                <a:spcPts val="0"/>
              </a:spcBef>
              <a:buSzPct val="111000"/>
              <a:buFont typeface="Wingdings" panose="05000000000000000000" pitchFamily="2" charset="2"/>
              <a:buChar char="§"/>
              <a:tabLst>
                <a:tab pos="252000" algn="l"/>
              </a:tabLst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hu-HU" dirty="0" err="1"/>
              <a:t>Arial</a:t>
            </a:r>
            <a:r>
              <a:rPr lang="hu-HU" dirty="0"/>
              <a:t> 18 </a:t>
            </a:r>
            <a:r>
              <a:rPr lang="hu-HU" dirty="0" err="1"/>
              <a:t>pt</a:t>
            </a:r>
            <a:endParaRPr lang="hu-HU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C9CD1C0-0619-4287-A2C5-A2D517E4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ABB1D6-3122-4641-B82A-B9B523060DDD}" type="datetime1">
              <a:rPr lang="hu-HU" smtClean="0"/>
              <a:t>2023. 06. 12.</a:t>
            </a:fld>
            <a:endParaRPr lang="hu-HU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2081EA5-C5A5-4D02-9F0C-B3A5E133624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1813" y="1583728"/>
            <a:ext cx="11091861" cy="697690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Georgia </a:t>
            </a:r>
            <a:r>
              <a:rPr lang="en-US" dirty="0"/>
              <a:t>36</a:t>
            </a:r>
            <a:r>
              <a:rPr lang="hu-HU" dirty="0"/>
              <a:t> </a:t>
            </a:r>
            <a:r>
              <a:rPr lang="hu-HU" dirty="0" err="1"/>
              <a:t>pt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549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hasáb sorszámoz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FFDF7B45-FD6C-4F89-833D-97E6BFA2FDE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9788" y="1685928"/>
            <a:ext cx="3370263" cy="697690"/>
          </a:xfrm>
          <a:prstGeom prst="rect">
            <a:avLst/>
          </a:prstGeom>
        </p:spPr>
        <p:txBody>
          <a:bodyPr lIns="0" tIns="0" rIns="0" bIns="0" anchor="b" anchorCtr="0"/>
          <a:lstStyle>
            <a:lvl1pPr indent="0" algn="l">
              <a:lnSpc>
                <a:spcPct val="100000"/>
              </a:lnSpc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</a:lstStyle>
          <a:p>
            <a:r>
              <a:rPr lang="hu-HU" dirty="0"/>
              <a:t>Sorszám.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BF6DA57-7950-4A56-A6BF-61257C57BE4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27112" y="2498346"/>
            <a:ext cx="3182939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 algn="l">
              <a:lnSpc>
                <a:spcPct val="100000"/>
              </a:lnSpc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Alcímsor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F3705370-5C6F-47CD-9ECF-A2639812141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429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Szöveg</a:t>
            </a:r>
            <a:endParaRPr lang="en-US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A2D2297-A5F6-44D7-8815-20565F1DB498}"/>
              </a:ext>
            </a:extLst>
          </p:cNvPr>
          <p:cNvSpPr>
            <a:spLocks noGrp="1"/>
          </p:cNvSpPr>
          <p:nvPr>
            <p:ph type="body" sz="half" idx="11" hasCustomPrompt="1"/>
          </p:nvPr>
        </p:nvSpPr>
        <p:spPr>
          <a:xfrm>
            <a:off x="4751388" y="3429000"/>
            <a:ext cx="3167062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800" dirty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Szöveg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804C9DB-6D5B-4565-9317-BD816C053197}"/>
              </a:ext>
            </a:extLst>
          </p:cNvPr>
          <p:cNvSpPr>
            <a:spLocks noGrp="1"/>
          </p:cNvSpPr>
          <p:nvPr>
            <p:ph type="body" sz="half" idx="12" hasCustomPrompt="1"/>
          </p:nvPr>
        </p:nvSpPr>
        <p:spPr>
          <a:xfrm>
            <a:off x="8461375" y="3429000"/>
            <a:ext cx="3162300" cy="2844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US" sz="1800" dirty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dirty="0"/>
              <a:t>Szöveg</a:t>
            </a:r>
            <a:endParaRPr lang="en-US" dirty="0"/>
          </a:p>
        </p:txBody>
      </p:sp>
      <p:sp>
        <p:nvSpPr>
          <p:cNvPr id="15" name="Footer Placeholder 7">
            <a:extLst>
              <a:ext uri="{FF2B5EF4-FFF2-40B4-BE49-F238E27FC236}">
                <a16:creationId xmlns:a16="http://schemas.microsoft.com/office/drawing/2014/main" id="{FDDD5CBB-919E-4178-8EC9-0F87492D1E5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2" y="802093"/>
            <a:ext cx="5262562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algn="r">
              <a:defRPr lang="hu-HU" sz="1200" dirty="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u-HU"/>
              <a:t>Dia címsor</a:t>
            </a:r>
            <a:endParaRPr lang="hu-HU" sz="1000"/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83C3C09F-494C-4C4A-87C7-06D59574ABA3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548187" y="1685928"/>
            <a:ext cx="3370263" cy="697314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Sorszám.</a:t>
            </a:r>
            <a:endParaRPr lang="en-US" dirty="0"/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15F7311C-818D-429E-9FE8-E815ACC801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258174" y="1685928"/>
            <a:ext cx="3370263" cy="69769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buNone/>
              <a:defRPr sz="3600" b="1">
                <a:solidFill>
                  <a:srgbClr val="1B213E"/>
                </a:solidFill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dirty="0"/>
              <a:t>Sorszám.</a:t>
            </a:r>
            <a:endParaRPr lang="en-US" dirty="0"/>
          </a:p>
        </p:txBody>
      </p:sp>
      <p:sp>
        <p:nvSpPr>
          <p:cNvPr id="7" name="Szöveg helye 6">
            <a:extLst>
              <a:ext uri="{FF2B5EF4-FFF2-40B4-BE49-F238E27FC236}">
                <a16:creationId xmlns:a16="http://schemas.microsoft.com/office/drawing/2014/main" id="{464ABEAD-6F60-4C32-81D7-5DC68F532B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735511" y="2498346"/>
            <a:ext cx="3182939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latin typeface="Arial 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24" name="Szöveg helye 6">
            <a:extLst>
              <a:ext uri="{FF2B5EF4-FFF2-40B4-BE49-F238E27FC236}">
                <a16:creationId xmlns:a16="http://schemas.microsoft.com/office/drawing/2014/main" id="{5EA4D16E-EA05-4897-8C66-E432AA9028B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40736" y="2498346"/>
            <a:ext cx="3182939" cy="42740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400">
                <a:latin typeface="Arial "/>
              </a:defRPr>
            </a:lvl1pPr>
          </a:lstStyle>
          <a:p>
            <a:r>
              <a:rPr lang="hu-HU" dirty="0"/>
              <a:t>Alcímsor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5FB6020-9D77-4851-AD88-C654B6FFD8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80475" y="553688"/>
            <a:ext cx="2743200" cy="184105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 sz="900">
                <a:solidFill>
                  <a:srgbClr val="1B213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FDFF196-86E0-45F3-9FE5-6A58ABFD1B56}" type="datetime1">
              <a:rPr lang="hu-HU" smtClean="0"/>
              <a:t>2023. 06. 12.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04418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1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94B5F4EE-D84B-4F23-8FE3-BA7C12D3F833}"/>
              </a:ext>
            </a:extLst>
          </p:cNvPr>
          <p:cNvGrpSpPr/>
          <p:nvPr userDrawn="1"/>
        </p:nvGrpSpPr>
        <p:grpSpPr>
          <a:xfrm>
            <a:off x="0" y="0"/>
            <a:ext cx="2628900" cy="1709738"/>
            <a:chOff x="0" y="0"/>
            <a:chExt cx="2628900" cy="1709738"/>
          </a:xfrm>
        </p:grpSpPr>
        <p:sp>
          <p:nvSpPr>
            <p:cNvPr id="3" name="Téglalap 2">
              <a:extLst>
                <a:ext uri="{FF2B5EF4-FFF2-40B4-BE49-F238E27FC236}">
                  <a16:creationId xmlns:a16="http://schemas.microsoft.com/office/drawing/2014/main" id="{4935A23F-E0B5-42C6-8842-E9037E6D9198}"/>
                </a:ext>
              </a:extLst>
            </p:cNvPr>
            <p:cNvSpPr/>
            <p:nvPr userDrawn="1"/>
          </p:nvSpPr>
          <p:spPr>
            <a:xfrm>
              <a:off x="0" y="0"/>
              <a:ext cx="2628900" cy="17097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>
                <a:ln>
                  <a:noFill/>
                </a:ln>
                <a:noFill/>
              </a:endParaRPr>
            </a:p>
          </p:txBody>
        </p:sp>
        <p:pic>
          <p:nvPicPr>
            <p:cNvPr id="4" name="Picture 6">
              <a:extLst>
                <a:ext uri="{FF2B5EF4-FFF2-40B4-BE49-F238E27FC236}">
                  <a16:creationId xmlns:a16="http://schemas.microsoft.com/office/drawing/2014/main" id="{F91A3A3F-3D1A-4132-A97F-77433BEAB57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/>
            <a:stretch>
              <a:fillRect/>
            </a:stretch>
          </p:blipFill>
          <p:spPr>
            <a:xfrm>
              <a:off x="571965" y="584200"/>
              <a:ext cx="1650730" cy="5502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991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704" r:id="rId2"/>
    <p:sldLayoutId id="2147483675" r:id="rId3"/>
    <p:sldLayoutId id="2147483706" r:id="rId4"/>
    <p:sldLayoutId id="2147483700" r:id="rId5"/>
    <p:sldLayoutId id="2147483705" r:id="rId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AAACC14F-A927-445F-9E70-97734CB14397}"/>
              </a:ext>
            </a:extLst>
          </p:cNvPr>
          <p:cNvSpPr/>
          <p:nvPr userDrawn="1"/>
        </p:nvSpPr>
        <p:spPr>
          <a:xfrm>
            <a:off x="0" y="0"/>
            <a:ext cx="2628900" cy="1709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n>
                <a:noFill/>
              </a:ln>
              <a:noFill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136227-5B34-AD48-91FD-F925059DBCDC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12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707" r:id="rId5"/>
    <p:sldLayoutId id="2147483694" r:id="rId6"/>
    <p:sldLayoutId id="2147483695" r:id="rId7"/>
    <p:sldLayoutId id="2147483714" r:id="rId8"/>
    <p:sldLayoutId id="2147483696" r:id="rId9"/>
    <p:sldLayoutId id="2147483697" r:id="rId10"/>
    <p:sldLayoutId id="2147483698" r:id="rId11"/>
    <p:sldLayoutId id="2147483699" r:id="rId1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11AB12F1-7B1E-4602-813F-4AFDA13D5FCC}"/>
              </a:ext>
            </a:extLst>
          </p:cNvPr>
          <p:cNvSpPr/>
          <p:nvPr userDrawn="1"/>
        </p:nvSpPr>
        <p:spPr>
          <a:xfrm>
            <a:off x="0" y="0"/>
            <a:ext cx="2628900" cy="1709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136227-5B34-AD48-91FD-F925059DBCD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76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2" r:id="rId2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11AB12F1-7B1E-4602-813F-4AFDA13D5FCC}"/>
              </a:ext>
            </a:extLst>
          </p:cNvPr>
          <p:cNvSpPr/>
          <p:nvPr userDrawn="1"/>
        </p:nvSpPr>
        <p:spPr>
          <a:xfrm>
            <a:off x="0" y="0"/>
            <a:ext cx="2628900" cy="1709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136227-5B34-AD48-91FD-F925059DBCD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421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562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3" r:id="rId2"/>
    <p:sldLayoutId id="2147483712" r:id="rId3"/>
    <p:sldLayoutId id="2147483711" r:id="rId4"/>
    <p:sldLayoutId id="2147483715" r:id="rId5"/>
    <p:sldLayoutId id="2147483716" r:id="rId6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>
            <a:extLst>
              <a:ext uri="{FF2B5EF4-FFF2-40B4-BE49-F238E27FC236}">
                <a16:creationId xmlns:a16="http://schemas.microsoft.com/office/drawing/2014/main" id="{11AB12F1-7B1E-4602-813F-4AFDA13D5FCC}"/>
              </a:ext>
            </a:extLst>
          </p:cNvPr>
          <p:cNvSpPr/>
          <p:nvPr userDrawn="1"/>
        </p:nvSpPr>
        <p:spPr>
          <a:xfrm>
            <a:off x="0" y="0"/>
            <a:ext cx="2628900" cy="17097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5136227-5B34-AD48-91FD-F925059DBCD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571965" y="584200"/>
            <a:ext cx="1650730" cy="550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65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657" userDrawn="1">
          <p15:clr>
            <a:srgbClr val="A4A3A4"/>
          </p15:clr>
        </p15:guide>
        <p15:guide id="4" pos="529" userDrawn="1">
          <p15:clr>
            <a:srgbClr val="A4A3A4"/>
          </p15:clr>
        </p15:guide>
        <p15:guide id="5" pos="347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  <p15:guide id="7" orient="horz" pos="714" userDrawn="1">
          <p15:clr>
            <a:srgbClr val="A4A3A4"/>
          </p15:clr>
        </p15:guide>
        <p15:guide id="8" pos="4988" userDrawn="1">
          <p15:clr>
            <a:srgbClr val="A4A3A4"/>
          </p15:clr>
        </p15:guide>
        <p15:guide id="9" pos="5328" userDrawn="1">
          <p15:clr>
            <a:srgbClr val="A4A3A4"/>
          </p15:clr>
        </p15:guide>
        <p15:guide id="10" pos="7322" userDrawn="1">
          <p15:clr>
            <a:srgbClr val="A4A3A4"/>
          </p15:clr>
        </p15:guide>
        <p15:guide id="11" pos="2993" userDrawn="1">
          <p15:clr>
            <a:srgbClr val="A4A3A4"/>
          </p15:clr>
        </p15:guide>
        <p15:guide id="12" pos="2652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4" orient="horz" pos="1797" userDrawn="1">
          <p15:clr>
            <a:srgbClr val="A4A3A4"/>
          </p15:clr>
        </p15:guide>
        <p15:guide id="15" orient="horz" pos="1434" userDrawn="1">
          <p15:clr>
            <a:srgbClr val="A4A3A4"/>
          </p15:clr>
        </p15:guide>
        <p15:guide id="16" orient="horz" pos="1077" userDrawn="1">
          <p15:clr>
            <a:srgbClr val="A4A3A4"/>
          </p15:clr>
        </p15:guide>
        <p15:guide id="17" pos="3669" userDrawn="1">
          <p15:clr>
            <a:srgbClr val="A4A3A4"/>
          </p15:clr>
        </p15:guide>
        <p15:guide id="18" pos="4010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hyperlink" Target="https://www.cleverbot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Relationship Id="rId6" Type="http://schemas.openxmlformats.org/officeDocument/2006/relationships/hyperlink" Target="https://novelai.net/" TargetMode="External"/><Relationship Id="rId5" Type="http://schemas.openxmlformats.org/officeDocument/2006/relationships/hyperlink" Target="https://www.connectedpapers.com/" TargetMode="External"/><Relationship Id="rId4" Type="http://schemas.openxmlformats.org/officeDocument/2006/relationships/hyperlink" Target="https://www.bing.com/search?q=Bing+AI&amp;showconv=1&amp;FORM=hpcod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E1D8A1-BCAC-47AE-AF55-BF2C0D325B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Mesterséges intelligencia a Corvinus-os hallgatók körében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8B4870D-4E1D-4BF1-9642-B95949312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7113" y="3455504"/>
            <a:ext cx="7717392" cy="1845143"/>
          </a:xfrm>
        </p:spPr>
        <p:txBody>
          <a:bodyPr/>
          <a:lstStyle/>
          <a:p>
            <a:r>
              <a:rPr lang="hu-HU" dirty="0"/>
              <a:t>Az Egyetemi Könyvtár kérdőíves felmérésének eredményei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5C4850A-F628-4851-8E71-147C68945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4809E-8144-439E-87FC-8E63B015B14F}" type="datetime1">
              <a:rPr lang="hu-HU" smtClean="0"/>
              <a:t>2023. 06. 12.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463540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43D8337-C00D-4212-B592-B9C0B458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2023. 06. 13.</a:t>
            </a:r>
            <a:endParaRPr lang="hu-HU" sz="900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FBB1B97-396C-4F48-8691-1475BB131C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3" y="619530"/>
            <a:ext cx="5262562" cy="365125"/>
          </a:xfrm>
        </p:spPr>
        <p:txBody>
          <a:bodyPr/>
          <a:lstStyle/>
          <a:p>
            <a:r>
              <a:rPr lang="hu-HU" dirty="0"/>
              <a:t>MI a </a:t>
            </a:r>
            <a:r>
              <a:rPr lang="hu-HU" dirty="0" err="1"/>
              <a:t>Corvinuson</a:t>
            </a:r>
            <a:endParaRPr lang="hu-HU" sz="1200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C96AA9C2-5E6F-8426-9317-C4FBF62090F5}"/>
              </a:ext>
            </a:extLst>
          </p:cNvPr>
          <p:cNvSpPr txBox="1">
            <a:spLocks/>
          </p:cNvSpPr>
          <p:nvPr/>
        </p:nvSpPr>
        <p:spPr>
          <a:xfrm>
            <a:off x="196786" y="1050497"/>
            <a:ext cx="11452195" cy="5706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/>
              <a:t> 8. kérdés</a:t>
            </a:r>
            <a:endParaRPr lang="hu-HU" sz="3600" b="1" dirty="0"/>
          </a:p>
          <a:p>
            <a:endParaRPr lang="hu-HU" sz="2400" b="1" dirty="0"/>
          </a:p>
          <a:p>
            <a:pPr algn="ctr"/>
            <a:r>
              <a:rPr lang="hu-HU" sz="2400" b="1" dirty="0"/>
              <a:t>	</a:t>
            </a:r>
            <a:endParaRPr lang="hu-HU" sz="20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583FDF-B825-DF5B-EFD2-88487BBAD7C2}"/>
              </a:ext>
            </a:extLst>
          </p:cNvPr>
          <p:cNvGraphicFramePr>
            <a:graphicFrameLocks/>
          </p:cNvGraphicFramePr>
          <p:nvPr/>
        </p:nvGraphicFramePr>
        <p:xfrm>
          <a:off x="946952" y="39039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FE5512ED-966E-FD4D-9B7A-5CCF3CE306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3426897"/>
              </p:ext>
            </p:extLst>
          </p:nvPr>
        </p:nvGraphicFramePr>
        <p:xfrm>
          <a:off x="2532063" y="1733550"/>
          <a:ext cx="7658100" cy="474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66398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>
            <a:extLst>
              <a:ext uri="{FF2B5EF4-FFF2-40B4-BE49-F238E27FC236}">
                <a16:creationId xmlns:a16="http://schemas.microsoft.com/office/drawing/2014/main" id="{AC58958D-5AC4-407A-A4FD-5400D8607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51388" y="5226861"/>
            <a:ext cx="5257799" cy="418230"/>
          </a:xfrm>
        </p:spPr>
        <p:txBody>
          <a:bodyPr/>
          <a:lstStyle/>
          <a:p>
            <a:r>
              <a:rPr lang="hu-HU" sz="2600" dirty="0"/>
              <a:t>attila.dabis@uni-corvinus.hu</a:t>
            </a:r>
          </a:p>
        </p:txBody>
      </p:sp>
    </p:spTree>
    <p:extLst>
      <p:ext uri="{BB962C8B-B14F-4D97-AF65-F5344CB8AC3E}">
        <p14:creationId xmlns:p14="http://schemas.microsoft.com/office/powerpoint/2010/main" val="2204113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43D8337-C00D-4212-B592-B9C0B458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2023. 06. 13.</a:t>
            </a:r>
            <a:endParaRPr lang="hu-HU" sz="900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FBB1B97-396C-4F48-8691-1475BB131C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3" y="619530"/>
            <a:ext cx="5262562" cy="365125"/>
          </a:xfrm>
        </p:spPr>
        <p:txBody>
          <a:bodyPr/>
          <a:lstStyle/>
          <a:p>
            <a:r>
              <a:rPr lang="hu-HU" dirty="0"/>
              <a:t>MI a </a:t>
            </a:r>
            <a:r>
              <a:rPr lang="hu-HU" dirty="0" err="1"/>
              <a:t>Corvinuson</a:t>
            </a:r>
            <a:endParaRPr lang="hu-HU" sz="1200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C96AA9C2-5E6F-8426-9317-C4FBF62090F5}"/>
              </a:ext>
            </a:extLst>
          </p:cNvPr>
          <p:cNvSpPr txBox="1">
            <a:spLocks/>
          </p:cNvSpPr>
          <p:nvPr/>
        </p:nvSpPr>
        <p:spPr>
          <a:xfrm>
            <a:off x="196786" y="1050497"/>
            <a:ext cx="11452195" cy="5706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/>
              <a:t> </a:t>
            </a:r>
            <a:r>
              <a:rPr lang="hu-HU" sz="3600" b="1" dirty="0"/>
              <a:t>Összegző a felmérésről</a:t>
            </a:r>
          </a:p>
          <a:p>
            <a:endParaRPr lang="hu-HU" sz="2400" b="1" dirty="0"/>
          </a:p>
          <a:p>
            <a:pPr algn="ctr"/>
            <a:r>
              <a:rPr lang="hu-HU" sz="2400" b="1" dirty="0"/>
              <a:t>	</a:t>
            </a:r>
            <a:r>
              <a:rPr lang="hu-HU" sz="2400" b="1" dirty="0">
                <a:latin typeface="+mn-lt"/>
              </a:rPr>
              <a:t>Adatfelvétel ideje</a:t>
            </a:r>
            <a:r>
              <a:rPr lang="hu-HU" sz="2400" dirty="0">
                <a:latin typeface="+mn-lt"/>
              </a:rPr>
              <a:t>: 2023. </a:t>
            </a:r>
            <a:r>
              <a:rPr lang="pt-BR" sz="2400" dirty="0">
                <a:latin typeface="+mn-lt"/>
              </a:rPr>
              <a:t>március 16</a:t>
            </a:r>
            <a:r>
              <a:rPr lang="hu-HU" sz="2400" dirty="0">
                <a:latin typeface="+mn-lt"/>
              </a:rPr>
              <a:t>.</a:t>
            </a:r>
            <a:r>
              <a:rPr lang="pt-BR" sz="2400" dirty="0">
                <a:latin typeface="+mn-lt"/>
              </a:rPr>
              <a:t> </a:t>
            </a:r>
            <a:r>
              <a:rPr lang="hu-HU" sz="2400" dirty="0">
                <a:latin typeface="+mn-lt"/>
              </a:rPr>
              <a:t>– 2023. </a:t>
            </a:r>
            <a:r>
              <a:rPr lang="pt-BR" sz="2400" dirty="0">
                <a:latin typeface="+mn-lt"/>
              </a:rPr>
              <a:t>április 21</a:t>
            </a:r>
            <a:r>
              <a:rPr lang="hu-HU" sz="2400" dirty="0">
                <a:latin typeface="+mn-lt"/>
              </a:rPr>
              <a:t>.</a:t>
            </a:r>
          </a:p>
          <a:p>
            <a:pPr algn="ctr"/>
            <a:r>
              <a:rPr lang="hu-HU" sz="2400" dirty="0">
                <a:latin typeface="+mn-lt"/>
              </a:rPr>
              <a:t>	</a:t>
            </a:r>
            <a:r>
              <a:rPr lang="hu-HU" sz="2400" b="1" dirty="0">
                <a:latin typeface="+mn-lt"/>
              </a:rPr>
              <a:t>Módszer</a:t>
            </a:r>
            <a:r>
              <a:rPr lang="hu-HU" sz="2400" dirty="0">
                <a:latin typeface="+mn-lt"/>
              </a:rPr>
              <a:t>: Online felmérés, egyetemi honlapon keresztül</a:t>
            </a:r>
          </a:p>
          <a:p>
            <a:pPr algn="ctr"/>
            <a:r>
              <a:rPr lang="hu-HU" sz="2400" dirty="0">
                <a:latin typeface="+mn-lt"/>
              </a:rPr>
              <a:t>	</a:t>
            </a:r>
            <a:r>
              <a:rPr lang="hu-HU" sz="2400" b="1" dirty="0">
                <a:latin typeface="+mn-lt"/>
              </a:rPr>
              <a:t>Válaszadók száma</a:t>
            </a:r>
            <a:r>
              <a:rPr lang="hu-HU" sz="2400" dirty="0">
                <a:latin typeface="+mn-lt"/>
              </a:rPr>
              <a:t>: 318 fő az alábbi megoszlás szerint</a:t>
            </a:r>
          </a:p>
          <a:p>
            <a:endParaRPr lang="hu-HU" sz="20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583FDF-B825-DF5B-EFD2-88487BBAD7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2308085"/>
              </p:ext>
            </p:extLst>
          </p:nvPr>
        </p:nvGraphicFramePr>
        <p:xfrm>
          <a:off x="946952" y="39039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C129C5C-4143-EEDA-3D2C-7C1D1D4ADA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1890742"/>
              </p:ext>
            </p:extLst>
          </p:nvPr>
        </p:nvGraphicFramePr>
        <p:xfrm>
          <a:off x="6269117" y="3306206"/>
          <a:ext cx="5029199" cy="3462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98313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43D8337-C00D-4212-B592-B9C0B458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2023. 06. 13.</a:t>
            </a:r>
            <a:endParaRPr lang="hu-HU" sz="900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FBB1B97-396C-4F48-8691-1475BB131C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3" y="619530"/>
            <a:ext cx="5262562" cy="365125"/>
          </a:xfrm>
        </p:spPr>
        <p:txBody>
          <a:bodyPr/>
          <a:lstStyle/>
          <a:p>
            <a:r>
              <a:rPr lang="hu-HU" dirty="0"/>
              <a:t>MI a </a:t>
            </a:r>
            <a:r>
              <a:rPr lang="hu-HU" dirty="0" err="1"/>
              <a:t>Corvinuson</a:t>
            </a:r>
            <a:endParaRPr lang="hu-HU" sz="1200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C96AA9C2-5E6F-8426-9317-C4FBF62090F5}"/>
              </a:ext>
            </a:extLst>
          </p:cNvPr>
          <p:cNvSpPr txBox="1">
            <a:spLocks/>
          </p:cNvSpPr>
          <p:nvPr/>
        </p:nvSpPr>
        <p:spPr>
          <a:xfrm>
            <a:off x="196786" y="1050497"/>
            <a:ext cx="11452195" cy="5706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/>
              <a:t> 2. kérdés</a:t>
            </a:r>
          </a:p>
          <a:p>
            <a:pPr algn="ctr"/>
            <a:endParaRPr lang="hu-HU" sz="4000" b="1" dirty="0"/>
          </a:p>
          <a:p>
            <a:pPr algn="ctr"/>
            <a:endParaRPr lang="hu-HU" sz="3600" b="1" dirty="0"/>
          </a:p>
          <a:p>
            <a:endParaRPr lang="hu-HU" sz="2400" b="1" dirty="0"/>
          </a:p>
          <a:p>
            <a:pPr algn="ctr"/>
            <a:r>
              <a:rPr lang="hu-HU" sz="2400" b="1" dirty="0"/>
              <a:t>	</a:t>
            </a:r>
            <a:endParaRPr lang="hu-HU" sz="20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583FDF-B825-DF5B-EFD2-88487BBAD7C2}"/>
              </a:ext>
            </a:extLst>
          </p:cNvPr>
          <p:cNvGraphicFramePr>
            <a:graphicFrameLocks/>
          </p:cNvGraphicFramePr>
          <p:nvPr/>
        </p:nvGraphicFramePr>
        <p:xfrm>
          <a:off x="946952" y="39039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2A783CB-68D7-E04B-1EDD-CB1BF67E02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9514530"/>
              </p:ext>
            </p:extLst>
          </p:nvPr>
        </p:nvGraphicFramePr>
        <p:xfrm>
          <a:off x="2350477" y="1802422"/>
          <a:ext cx="7491046" cy="4756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69347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43D8337-C00D-4212-B592-B9C0B458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2023. 06. 13.</a:t>
            </a:r>
            <a:endParaRPr lang="hu-HU" sz="900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FBB1B97-396C-4F48-8691-1475BB131C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3" y="619530"/>
            <a:ext cx="5262562" cy="365125"/>
          </a:xfrm>
        </p:spPr>
        <p:txBody>
          <a:bodyPr/>
          <a:lstStyle/>
          <a:p>
            <a:r>
              <a:rPr lang="hu-HU" dirty="0"/>
              <a:t>MI a </a:t>
            </a:r>
            <a:r>
              <a:rPr lang="hu-HU" dirty="0" err="1"/>
              <a:t>Corvinuson</a:t>
            </a:r>
            <a:endParaRPr lang="hu-HU" sz="1200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C96AA9C2-5E6F-8426-9317-C4FBF62090F5}"/>
              </a:ext>
            </a:extLst>
          </p:cNvPr>
          <p:cNvSpPr txBox="1">
            <a:spLocks/>
          </p:cNvSpPr>
          <p:nvPr/>
        </p:nvSpPr>
        <p:spPr>
          <a:xfrm>
            <a:off x="196786" y="1050497"/>
            <a:ext cx="11452195" cy="5706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/>
              <a:t> 3. kérdés</a:t>
            </a:r>
            <a:endParaRPr lang="hu-HU" sz="3600" b="1" dirty="0"/>
          </a:p>
          <a:p>
            <a:endParaRPr lang="hu-HU" sz="2400" b="1" dirty="0"/>
          </a:p>
          <a:p>
            <a:pPr algn="ctr"/>
            <a:r>
              <a:rPr lang="hu-HU" sz="2400" b="1" dirty="0"/>
              <a:t>	</a:t>
            </a:r>
            <a:endParaRPr lang="hu-HU" sz="20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583FDF-B825-DF5B-EFD2-88487BBAD7C2}"/>
              </a:ext>
            </a:extLst>
          </p:cNvPr>
          <p:cNvGraphicFramePr>
            <a:graphicFrameLocks/>
          </p:cNvGraphicFramePr>
          <p:nvPr/>
        </p:nvGraphicFramePr>
        <p:xfrm>
          <a:off x="946952" y="39039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E97C414D-7CD9-BCB7-DADB-4A4FEBA464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806113"/>
              </p:ext>
            </p:extLst>
          </p:nvPr>
        </p:nvGraphicFramePr>
        <p:xfrm>
          <a:off x="1538288" y="1737007"/>
          <a:ext cx="9115424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6993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43D8337-C00D-4212-B592-B9C0B458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2023. 06. 13.</a:t>
            </a:r>
            <a:endParaRPr lang="hu-HU" sz="900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FBB1B97-396C-4F48-8691-1475BB131C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3" y="619530"/>
            <a:ext cx="5262562" cy="365125"/>
          </a:xfrm>
        </p:spPr>
        <p:txBody>
          <a:bodyPr/>
          <a:lstStyle/>
          <a:p>
            <a:r>
              <a:rPr lang="hu-HU" dirty="0"/>
              <a:t>MI a </a:t>
            </a:r>
            <a:r>
              <a:rPr lang="hu-HU" dirty="0" err="1"/>
              <a:t>Corvinuson</a:t>
            </a:r>
            <a:endParaRPr lang="hu-HU" sz="1200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C96AA9C2-5E6F-8426-9317-C4FBF62090F5}"/>
              </a:ext>
            </a:extLst>
          </p:cNvPr>
          <p:cNvSpPr txBox="1">
            <a:spLocks/>
          </p:cNvSpPr>
          <p:nvPr/>
        </p:nvSpPr>
        <p:spPr>
          <a:xfrm>
            <a:off x="196786" y="1050497"/>
            <a:ext cx="11452195" cy="5706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/>
              <a:t> 3.1 kérdés</a:t>
            </a:r>
            <a:endParaRPr lang="hu-HU" sz="3600" b="1" dirty="0"/>
          </a:p>
          <a:p>
            <a:endParaRPr lang="hu-HU" sz="2400" b="1" dirty="0"/>
          </a:p>
          <a:p>
            <a:pPr algn="ctr"/>
            <a:r>
              <a:rPr lang="hu-HU" sz="2400" b="1" dirty="0"/>
              <a:t>	</a:t>
            </a:r>
            <a:endParaRPr lang="hu-HU" sz="20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583FDF-B825-DF5B-EFD2-88487BBAD7C2}"/>
              </a:ext>
            </a:extLst>
          </p:cNvPr>
          <p:cNvGraphicFramePr>
            <a:graphicFrameLocks/>
          </p:cNvGraphicFramePr>
          <p:nvPr/>
        </p:nvGraphicFramePr>
        <p:xfrm>
          <a:off x="946952" y="39039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áblázat 5">
            <a:extLst>
              <a:ext uri="{FF2B5EF4-FFF2-40B4-BE49-F238E27FC236}">
                <a16:creationId xmlns:a16="http://schemas.microsoft.com/office/drawing/2014/main" id="{71ED3904-E9F8-3413-DBF2-44524296B4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435593"/>
              </p:ext>
            </p:extLst>
          </p:nvPr>
        </p:nvGraphicFramePr>
        <p:xfrm>
          <a:off x="2187641" y="1825624"/>
          <a:ext cx="8346943" cy="46905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70030">
                  <a:extLst>
                    <a:ext uri="{9D8B030D-6E8A-4147-A177-3AD203B41FA5}">
                      <a16:colId xmlns:a16="http://schemas.microsoft.com/office/drawing/2014/main" val="833010112"/>
                    </a:ext>
                  </a:extLst>
                </a:gridCol>
                <a:gridCol w="884515">
                  <a:extLst>
                    <a:ext uri="{9D8B030D-6E8A-4147-A177-3AD203B41FA5}">
                      <a16:colId xmlns:a16="http://schemas.microsoft.com/office/drawing/2014/main" val="423235720"/>
                    </a:ext>
                  </a:extLst>
                </a:gridCol>
                <a:gridCol w="3892398">
                  <a:extLst>
                    <a:ext uri="{9D8B030D-6E8A-4147-A177-3AD203B41FA5}">
                      <a16:colId xmlns:a16="http://schemas.microsoft.com/office/drawing/2014/main" val="763642707"/>
                    </a:ext>
                  </a:extLst>
                </a:gridCol>
              </a:tblGrid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26 válasz</a:t>
                      </a:r>
                      <a:endParaRPr lang="hu-HU" sz="900" b="0" i="1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441036158"/>
                  </a:ext>
                </a:extLst>
              </a:tr>
              <a:tr h="287351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u="none" strike="noStrike">
                          <a:effectLst/>
                        </a:rPr>
                        <a:t>AI eszköze neve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u="none" strike="noStrike">
                          <a:effectLst/>
                        </a:rPr>
                        <a:t>Említések száma</a:t>
                      </a:r>
                      <a:endParaRPr lang="hu-HU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1" u="none" strike="noStrike" dirty="0" err="1">
                          <a:effectLst/>
                        </a:rPr>
                        <a:t>url</a:t>
                      </a:r>
                      <a:endParaRPr lang="hu-HU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402490674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Midjourney (képgenerátor)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https://www.midjourney.com/showcase/recent/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531722936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Stable Diffusion (képgenerátor)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5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>
                          <a:effectLst/>
                        </a:rPr>
                        <a:t>https://stablediffusionweb.com/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056680540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Bing keresőbe épített AI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3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sng" strike="noStrike">
                          <a:effectLst/>
                          <a:hlinkClick r:id="rId4"/>
                        </a:rPr>
                        <a:t>Bing AI - Keresés</a:t>
                      </a:r>
                      <a:endParaRPr lang="hu-HU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724094852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 err="1">
                          <a:effectLst/>
                        </a:rPr>
                        <a:t>Connected</a:t>
                      </a:r>
                      <a:r>
                        <a:rPr lang="hu-HU" sz="900" u="none" strike="noStrike" dirty="0">
                          <a:effectLst/>
                        </a:rPr>
                        <a:t> </a:t>
                      </a:r>
                      <a:r>
                        <a:rPr lang="hu-HU" sz="900" u="none" strike="noStrike" dirty="0" err="1">
                          <a:effectLst/>
                        </a:rPr>
                        <a:t>Papers</a:t>
                      </a:r>
                      <a:r>
                        <a:rPr lang="hu-HU" sz="900" u="none" strike="noStrike" dirty="0">
                          <a:effectLst/>
                        </a:rPr>
                        <a:t> (korreláció kereső tanulmányok között)</a:t>
                      </a:r>
                      <a:endParaRPr lang="hu-HU" sz="900" b="1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sng" strike="noStrike">
                          <a:effectLst/>
                          <a:hlinkClick r:id="rId5"/>
                        </a:rPr>
                        <a:t>https://www.connectedpapers.com/</a:t>
                      </a:r>
                      <a:endParaRPr lang="hu-HU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332481139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IRIS.AI (kutatási segéd)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 https://iris.ai/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083848815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 dirty="0" err="1">
                          <a:effectLst/>
                        </a:rPr>
                        <a:t>PalM</a:t>
                      </a:r>
                      <a:r>
                        <a:rPr lang="hu-HU" sz="900" u="none" strike="noStrike" dirty="0">
                          <a:effectLst/>
                        </a:rPr>
                        <a:t> (</a:t>
                      </a:r>
                      <a:r>
                        <a:rPr lang="hu-HU" sz="900" u="none" strike="noStrike" dirty="0" err="1">
                          <a:effectLst/>
                        </a:rPr>
                        <a:t>data</a:t>
                      </a:r>
                      <a:r>
                        <a:rPr lang="hu-HU" sz="900" u="none" strike="noStrike" dirty="0">
                          <a:effectLst/>
                        </a:rPr>
                        <a:t> </a:t>
                      </a:r>
                      <a:r>
                        <a:rPr lang="hu-HU" sz="900" u="none" strike="noStrike" dirty="0" err="1">
                          <a:effectLst/>
                        </a:rPr>
                        <a:t>managment</a:t>
                      </a:r>
                      <a:r>
                        <a:rPr lang="hu-HU" sz="900" u="none" strike="noStrike" dirty="0">
                          <a:effectLst/>
                        </a:rPr>
                        <a:t> service)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https://palmai.io/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961189572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NovelAI (fiktív történet generáló)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sng" strike="noStrike">
                          <a:effectLst/>
                          <a:hlinkClick r:id="rId6"/>
                        </a:rPr>
                        <a:t>https://novelai.net/</a:t>
                      </a:r>
                      <a:endParaRPr lang="hu-HU" sz="9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452052097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Rephrasely (szövegújrafogalmazó eszköz)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https://rephrasely.com/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979817925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it-IT" sz="900" u="none" strike="noStrike">
                          <a:effectLst/>
                        </a:rPr>
                        <a:t>Pygmalion.AI (social media helper)</a:t>
                      </a:r>
                      <a:endParaRPr lang="it-IT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http://pygmalion.ai/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327886719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Character.AI (chat with characters, e.g. Elon Musk)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https://beta.character.ai/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913979983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Github Copilot (programozási segéd)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https://github.com/features/copilot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700566906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Claude AI (ChatGPT competitor)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https://www.sincode.ai/blog/meet-claude-chatgpt-rival-by-anthropic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449729992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ChatBA (slide generator)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https://www.chatba.com/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881148450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pl-PL" sz="900" u="none" strike="noStrike">
                          <a:effectLst/>
                        </a:rPr>
                        <a:t>Alpha Zero Go (Go játékos)</a:t>
                      </a:r>
                      <a:endParaRPr lang="pl-PL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https://www.deepmind.com/blog/alphago-zero-starting-from-scratch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extLst>
                  <a:ext uri="{0D108BD9-81ED-4DB2-BD59-A6C34878D82A}">
                    <a16:rowId xmlns:a16="http://schemas.microsoft.com/office/drawing/2014/main" val="3224741412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u="none" strike="noStrike" dirty="0" err="1">
                          <a:effectLst/>
                        </a:rPr>
                        <a:t>LLaMA</a:t>
                      </a:r>
                      <a:r>
                        <a:rPr lang="es-ES" sz="900" u="none" strike="noStrike" dirty="0">
                          <a:effectLst/>
                        </a:rPr>
                        <a:t> (A Meta GLLM </a:t>
                      </a:r>
                      <a:r>
                        <a:rPr lang="hu-HU" sz="900" u="none" strike="noStrike" dirty="0">
                          <a:effectLst/>
                        </a:rPr>
                        <a:t>modellje</a:t>
                      </a:r>
                      <a:r>
                        <a:rPr lang="es-ES" sz="900" u="none" strike="noStrike" dirty="0">
                          <a:effectLst/>
                        </a:rPr>
                        <a:t>)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https://ai.facebook.com/blog/large-language-model-llama-meta-ai/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785926016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Cleverbot (Sci-fi conversation Chatbot)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sng" strike="noStrike" dirty="0">
                          <a:effectLst/>
                          <a:hlinkClick r:id="rId7"/>
                        </a:rPr>
                        <a:t>https://www.cleverbot.com/</a:t>
                      </a:r>
                      <a:endParaRPr lang="hu-HU" sz="9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900793020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MolinAI (sablonok dokumentumalkotáshoz)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https://molin.ai/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697858806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Elicit (research assistant)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https://elicit.org/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113584677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Jasper (közösségi média tartalomgenerátor)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https://www.jasper.ai/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513602146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Scite.ai (idézési segédlet - fizetős)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https://scite.ai/</a:t>
                      </a:r>
                      <a:endParaRPr lang="hu-HU" sz="900" b="1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55903896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Genei.io (summary generator)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https://app.genei.io/dashboard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062381956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ZeroGPT (AI Detektor)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https://www.zerogpt.com/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3935462873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Notion (workflow organizer)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https://www.notion.so/product/ai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80223614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</a:rPr>
                        <a:t>Tome (Templates for job processes, presentations)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https://beta.tome.app/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399025042"/>
                  </a:ext>
                </a:extLst>
              </a:tr>
              <a:tr h="158303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Caktus (tanulási segéd - fizetős)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u="none" strike="noStrike">
                          <a:effectLst/>
                        </a:rPr>
                        <a:t>https://www.caktus.ai/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2651351131"/>
                  </a:ext>
                </a:extLst>
              </a:tr>
              <a:tr h="287351"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>
                          <a:effectLst/>
                        </a:rPr>
                        <a:t>Wolfram Alpha (összehasonlítások, parancsok algebrától művészetekig)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900" u="none" strike="noStrike">
                          <a:effectLst/>
                        </a:rPr>
                        <a:t>1</a:t>
                      </a:r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hu-HU" sz="900" u="none" strike="noStrike" dirty="0">
                          <a:effectLst/>
                        </a:rPr>
                        <a:t>Wolfram </a:t>
                      </a:r>
                      <a:r>
                        <a:rPr lang="hu-HU" sz="900" u="none" strike="noStrike" dirty="0" err="1">
                          <a:effectLst/>
                        </a:rPr>
                        <a:t>Alpha</a:t>
                      </a:r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770" marR="7770" marT="7770" marB="0" anchor="ctr"/>
                </a:tc>
                <a:extLst>
                  <a:ext uri="{0D108BD9-81ED-4DB2-BD59-A6C34878D82A}">
                    <a16:rowId xmlns:a16="http://schemas.microsoft.com/office/drawing/2014/main" val="2793072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03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43D8337-C00D-4212-B592-B9C0B458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2023. 06. 13.</a:t>
            </a:r>
            <a:endParaRPr lang="hu-HU" sz="900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FBB1B97-396C-4F48-8691-1475BB131C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3" y="619530"/>
            <a:ext cx="5262562" cy="365125"/>
          </a:xfrm>
        </p:spPr>
        <p:txBody>
          <a:bodyPr/>
          <a:lstStyle/>
          <a:p>
            <a:r>
              <a:rPr lang="hu-HU" dirty="0"/>
              <a:t>MI a </a:t>
            </a:r>
            <a:r>
              <a:rPr lang="hu-HU" dirty="0" err="1"/>
              <a:t>Corvinuson</a:t>
            </a:r>
            <a:endParaRPr lang="hu-HU" sz="1200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C96AA9C2-5E6F-8426-9317-C4FBF62090F5}"/>
              </a:ext>
            </a:extLst>
          </p:cNvPr>
          <p:cNvSpPr txBox="1">
            <a:spLocks/>
          </p:cNvSpPr>
          <p:nvPr/>
        </p:nvSpPr>
        <p:spPr>
          <a:xfrm>
            <a:off x="196786" y="1050497"/>
            <a:ext cx="11452195" cy="5706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/>
              <a:t> 4. kérdés</a:t>
            </a:r>
            <a:endParaRPr lang="hu-HU" sz="3600" b="1" dirty="0"/>
          </a:p>
          <a:p>
            <a:endParaRPr lang="hu-HU" sz="2400" b="1" dirty="0"/>
          </a:p>
          <a:p>
            <a:pPr algn="ctr"/>
            <a:r>
              <a:rPr lang="hu-HU" sz="2400" b="1" dirty="0"/>
              <a:t>	</a:t>
            </a:r>
            <a:endParaRPr lang="hu-HU" sz="20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583FDF-B825-DF5B-EFD2-88487BBAD7C2}"/>
              </a:ext>
            </a:extLst>
          </p:cNvPr>
          <p:cNvGraphicFramePr>
            <a:graphicFrameLocks/>
          </p:cNvGraphicFramePr>
          <p:nvPr/>
        </p:nvGraphicFramePr>
        <p:xfrm>
          <a:off x="946952" y="39039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59B7C11-95B3-B594-C26F-5D86E7B45EB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9329106"/>
              </p:ext>
            </p:extLst>
          </p:nvPr>
        </p:nvGraphicFramePr>
        <p:xfrm>
          <a:off x="2033587" y="1834339"/>
          <a:ext cx="8124825" cy="4762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2546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43D8337-C00D-4212-B592-B9C0B458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2023. 06. 13.</a:t>
            </a:r>
            <a:endParaRPr lang="hu-HU" sz="900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FBB1B97-396C-4F48-8691-1475BB131C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3" y="619530"/>
            <a:ext cx="5262562" cy="365125"/>
          </a:xfrm>
        </p:spPr>
        <p:txBody>
          <a:bodyPr/>
          <a:lstStyle/>
          <a:p>
            <a:r>
              <a:rPr lang="hu-HU" dirty="0"/>
              <a:t>MI a </a:t>
            </a:r>
            <a:r>
              <a:rPr lang="hu-HU" dirty="0" err="1"/>
              <a:t>Corvinuson</a:t>
            </a:r>
            <a:endParaRPr lang="hu-HU" sz="1200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C96AA9C2-5E6F-8426-9317-C4FBF62090F5}"/>
              </a:ext>
            </a:extLst>
          </p:cNvPr>
          <p:cNvSpPr txBox="1">
            <a:spLocks/>
          </p:cNvSpPr>
          <p:nvPr/>
        </p:nvSpPr>
        <p:spPr>
          <a:xfrm>
            <a:off x="196786" y="905523"/>
            <a:ext cx="11452195" cy="585192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/>
              <a:t> 5. kérdés</a:t>
            </a:r>
            <a:endParaRPr lang="hu-HU" sz="3600" b="1" dirty="0"/>
          </a:p>
          <a:p>
            <a:endParaRPr lang="hu-HU" sz="2400" b="1" dirty="0"/>
          </a:p>
          <a:p>
            <a:pPr algn="ctr"/>
            <a:r>
              <a:rPr lang="hu-HU" sz="2400" b="1" dirty="0"/>
              <a:t>	</a:t>
            </a:r>
            <a:endParaRPr lang="hu-HU" sz="20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583FDF-B825-DF5B-EFD2-88487BBAD7C2}"/>
              </a:ext>
            </a:extLst>
          </p:cNvPr>
          <p:cNvGraphicFramePr>
            <a:graphicFrameLocks/>
          </p:cNvGraphicFramePr>
          <p:nvPr/>
        </p:nvGraphicFramePr>
        <p:xfrm>
          <a:off x="946952" y="39039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AC8AA603-C7CA-CFDC-921B-F06DBDDF72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445695"/>
              </p:ext>
            </p:extLst>
          </p:nvPr>
        </p:nvGraphicFramePr>
        <p:xfrm>
          <a:off x="1827644" y="1475519"/>
          <a:ext cx="8536711" cy="53824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213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43D8337-C00D-4212-B592-B9C0B458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2023. 06. 13.</a:t>
            </a:r>
            <a:endParaRPr lang="hu-HU" sz="900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FBB1B97-396C-4F48-8691-1475BB131C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3" y="619530"/>
            <a:ext cx="5262562" cy="365125"/>
          </a:xfrm>
        </p:spPr>
        <p:txBody>
          <a:bodyPr/>
          <a:lstStyle/>
          <a:p>
            <a:r>
              <a:rPr lang="hu-HU" dirty="0"/>
              <a:t>MI a </a:t>
            </a:r>
            <a:r>
              <a:rPr lang="hu-HU" dirty="0" err="1"/>
              <a:t>Corvinuson</a:t>
            </a:r>
            <a:endParaRPr lang="hu-HU" sz="1200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C96AA9C2-5E6F-8426-9317-C4FBF62090F5}"/>
              </a:ext>
            </a:extLst>
          </p:cNvPr>
          <p:cNvSpPr txBox="1">
            <a:spLocks/>
          </p:cNvSpPr>
          <p:nvPr/>
        </p:nvSpPr>
        <p:spPr>
          <a:xfrm>
            <a:off x="196786" y="1050497"/>
            <a:ext cx="11452195" cy="5706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/>
              <a:t> 6. kérdés</a:t>
            </a:r>
            <a:endParaRPr lang="hu-HU" sz="3600" b="1" dirty="0"/>
          </a:p>
          <a:p>
            <a:endParaRPr lang="hu-HU" sz="2400" b="1" dirty="0"/>
          </a:p>
          <a:p>
            <a:pPr algn="ctr"/>
            <a:r>
              <a:rPr lang="hu-HU" sz="2400" b="1" dirty="0"/>
              <a:t>	</a:t>
            </a:r>
            <a:endParaRPr lang="hu-HU" sz="20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583FDF-B825-DF5B-EFD2-88487BBAD7C2}"/>
              </a:ext>
            </a:extLst>
          </p:cNvPr>
          <p:cNvGraphicFramePr>
            <a:graphicFrameLocks/>
          </p:cNvGraphicFramePr>
          <p:nvPr/>
        </p:nvGraphicFramePr>
        <p:xfrm>
          <a:off x="946952" y="39039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4383249A-6A88-941C-2807-42C2BF1CB2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88438"/>
              </p:ext>
            </p:extLst>
          </p:nvPr>
        </p:nvGraphicFramePr>
        <p:xfrm>
          <a:off x="2024109" y="1757779"/>
          <a:ext cx="7805969" cy="4687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90061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043D8337-C00D-4212-B592-B9C0B458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dirty="0"/>
              <a:t>2023. 06. 13.</a:t>
            </a:r>
            <a:endParaRPr lang="hu-HU" sz="900" dirty="0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FBB1B97-396C-4F48-8691-1475BB131C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361113" y="619530"/>
            <a:ext cx="5262562" cy="365125"/>
          </a:xfrm>
        </p:spPr>
        <p:txBody>
          <a:bodyPr/>
          <a:lstStyle/>
          <a:p>
            <a:r>
              <a:rPr lang="hu-HU" dirty="0"/>
              <a:t>MI a </a:t>
            </a:r>
            <a:r>
              <a:rPr lang="hu-HU" dirty="0" err="1"/>
              <a:t>Corvinuson</a:t>
            </a:r>
            <a:endParaRPr lang="hu-HU" sz="1200" dirty="0"/>
          </a:p>
        </p:txBody>
      </p:sp>
      <p:sp>
        <p:nvSpPr>
          <p:cNvPr id="4" name="Cím 1">
            <a:extLst>
              <a:ext uri="{FF2B5EF4-FFF2-40B4-BE49-F238E27FC236}">
                <a16:creationId xmlns:a16="http://schemas.microsoft.com/office/drawing/2014/main" id="{C96AA9C2-5E6F-8426-9317-C4FBF62090F5}"/>
              </a:ext>
            </a:extLst>
          </p:cNvPr>
          <p:cNvSpPr txBox="1">
            <a:spLocks/>
          </p:cNvSpPr>
          <p:nvPr/>
        </p:nvSpPr>
        <p:spPr>
          <a:xfrm>
            <a:off x="196786" y="1050497"/>
            <a:ext cx="11452195" cy="5706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b="1" dirty="0"/>
              <a:t> 7. kérdés</a:t>
            </a:r>
            <a:endParaRPr lang="hu-HU" sz="3600" b="1" dirty="0"/>
          </a:p>
          <a:p>
            <a:endParaRPr lang="hu-HU" sz="2400" b="1" dirty="0"/>
          </a:p>
          <a:p>
            <a:pPr algn="ctr"/>
            <a:r>
              <a:rPr lang="hu-HU" sz="2400" b="1" dirty="0"/>
              <a:t>	</a:t>
            </a:r>
            <a:endParaRPr lang="hu-HU" sz="2000" b="1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583FDF-B825-DF5B-EFD2-88487BBAD7C2}"/>
              </a:ext>
            </a:extLst>
          </p:cNvPr>
          <p:cNvGraphicFramePr>
            <a:graphicFrameLocks/>
          </p:cNvGraphicFramePr>
          <p:nvPr/>
        </p:nvGraphicFramePr>
        <p:xfrm>
          <a:off x="946952" y="39039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D24DC40-C85A-4A7D-A4AB-1E0EC59E2F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264422"/>
              </p:ext>
            </p:extLst>
          </p:nvPr>
        </p:nvGraphicFramePr>
        <p:xfrm>
          <a:off x="2025263" y="1727925"/>
          <a:ext cx="8141473" cy="4745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1276932"/>
      </p:ext>
    </p:extLst>
  </p:cSld>
  <p:clrMapOvr>
    <a:masterClrMapping/>
  </p:clrMapOvr>
</p:sld>
</file>

<file path=ppt/theme/theme1.xml><?xml version="1.0" encoding="utf-8"?>
<a:theme xmlns:a="http://schemas.openxmlformats.org/drawingml/2006/main" name="Corvinus cím dia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rvinus alap dia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orvinus táblázat dia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rvinus üres dia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Köszönjük a figyelmet!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egédanyagok">
  <a:themeElements>
    <a:clrScheme name="Corvinus színséma">
      <a:dk1>
        <a:srgbClr val="1B213E"/>
      </a:dk1>
      <a:lt1>
        <a:sysClr val="window" lastClr="FFFFFF"/>
      </a:lt1>
      <a:dk2>
        <a:srgbClr val="BF8F55"/>
      </a:dk2>
      <a:lt2>
        <a:srgbClr val="DEC5A6"/>
      </a:lt2>
      <a:accent1>
        <a:srgbClr val="D1AF84"/>
      </a:accent1>
      <a:accent2>
        <a:srgbClr val="4D4B66"/>
      </a:accent2>
      <a:accent3>
        <a:srgbClr val="78748A"/>
      </a:accent3>
      <a:accent4>
        <a:srgbClr val="5C6873"/>
      </a:accent4>
      <a:accent5>
        <a:srgbClr val="898E97"/>
      </a:accent5>
      <a:accent6>
        <a:srgbClr val="A9ABB2"/>
      </a:accent6>
      <a:hlink>
        <a:srgbClr val="0563C1"/>
      </a:hlink>
      <a:folHlink>
        <a:srgbClr val="954F72"/>
      </a:folHlink>
    </a:clrScheme>
    <a:fontScheme name="Corvinus betűtípus séma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 anchor="b" anchorCtr="0"/>
      <a:lstStyle>
        <a:defPPr algn="l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2627</TotalTime>
  <Words>1078</Words>
  <Application>Microsoft Office PowerPoint</Application>
  <PresentationFormat>Szélesvásznú</PresentationFormat>
  <Paragraphs>237</Paragraphs>
  <Slides>11</Slides>
  <Notes>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6</vt:i4>
      </vt:variant>
      <vt:variant>
        <vt:lpstr>Diacímek</vt:lpstr>
      </vt:variant>
      <vt:variant>
        <vt:i4>11</vt:i4>
      </vt:variant>
    </vt:vector>
  </HeadingPairs>
  <TitlesOfParts>
    <vt:vector size="23" baseType="lpstr">
      <vt:lpstr>Arial</vt:lpstr>
      <vt:lpstr>Arial </vt:lpstr>
      <vt:lpstr>Calibri</vt:lpstr>
      <vt:lpstr>Georgia</vt:lpstr>
      <vt:lpstr>Muli</vt:lpstr>
      <vt:lpstr>Wingdings</vt:lpstr>
      <vt:lpstr>Corvinus cím dia</vt:lpstr>
      <vt:lpstr>Corvinus alap dia</vt:lpstr>
      <vt:lpstr>Corvinus táblázat dia</vt:lpstr>
      <vt:lpstr>Corvinus üres dia</vt:lpstr>
      <vt:lpstr>Köszönjük a figyelmet!</vt:lpstr>
      <vt:lpstr>Segédanyagok</vt:lpstr>
      <vt:lpstr>Mesterséges intelligencia a Corvinus-os hallgatók körében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Microsoft Office User</dc:creator>
  <cp:lastModifiedBy>Attila Dabis</cp:lastModifiedBy>
  <cp:revision>298</cp:revision>
  <dcterms:created xsi:type="dcterms:W3CDTF">2020-10-20T10:56:19Z</dcterms:created>
  <dcterms:modified xsi:type="dcterms:W3CDTF">2023-06-12T15:01:13Z</dcterms:modified>
</cp:coreProperties>
</file>